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64" r:id="rId2"/>
    <p:sldId id="265" r:id="rId3"/>
    <p:sldId id="266" r:id="rId4"/>
    <p:sldId id="268" r:id="rId5"/>
    <p:sldId id="269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</p:sldIdLst>
  <p:sldSz cx="9144000" cy="5143500" type="screen16x9"/>
  <p:notesSz cx="6797675" cy="9926638"/>
  <p:embeddedFontLst>
    <p:embeddedFont>
      <p:font typeface="Roboto" panose="02000000000000000000" pitchFamily="2" charset="0"/>
      <p:regular r:id="rId17"/>
      <p:bold r:id="rId18"/>
      <p:italic r:id="rId19"/>
      <p:boldItalic r:id="rId20"/>
    </p:embeddedFont>
    <p:embeddedFont>
      <p:font typeface="Roboto Black" panose="02000000000000000000" pitchFamily="2" charset="0"/>
      <p:bold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22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val.mecenatgrandest.org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7yAqjacMVQrIMHTaTbgKRfz2D_55boc7I6y3ErmWIMg/edit?gid=1140937874#gid=1140937874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2830e3f5a5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2830e3f5a5_0_7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34e372ab2a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334e372ab2a_0_1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Accueil - Pôle mécénat Grand-Est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36e63199ad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336e63199ad_0_2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2830e3f5a5_0_2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4" name="Google Shape;344;g32830e3f5a5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2830e3f5a5_0_1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6" name="Google Shape;356;g32830e3f5a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36e63199ad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336e63199ad_0_3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Google Shape;190;p7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27f3d33df1_2_9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8" name="Google Shape;208;g327f3d33df1_2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36e63199ad_0_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4" name="Google Shape;234;g336e63199a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2830e3f5a5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2830e3f5a5_0_4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lien tableau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https://docs.google.com/spreadsheets/d/17yAqjacMVQrIMHTaTbgKRfz2D_55boc7I6y3ErmWIMg/edit?gid=1140937874#gid=1140937874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2830e3f5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32830e3f5a5_0_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2830e3f5a5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32830e3f5a5_0_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2830e3f5a5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32830e3f5a5_0_4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34e372ab2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334e372ab2a_0_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10275" y="536650"/>
            <a:ext cx="77235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Black"/>
              <a:buNone/>
              <a:defRPr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710275" y="1152475"/>
            <a:ext cx="7723500" cy="34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710275" y="536650"/>
            <a:ext cx="77235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Black"/>
              <a:buNone/>
              <a:defRPr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/>
            </a:lvl1pPr>
            <a:lvl2pPr marL="914400" lvl="1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2pPr>
            <a:lvl3pPr marL="1371600" lvl="2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3pPr>
            <a:lvl4pPr marL="1828800" lvl="3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4pPr>
            <a:lvl5pPr marL="2286000" lvl="4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5pPr>
            <a:lvl6pPr marL="2743200" lvl="5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6pPr>
            <a:lvl7pPr marL="3200400" lvl="6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7pPr>
            <a:lvl8pPr marL="3657600" lvl="7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8pPr>
            <a:lvl9pPr marL="4114800" lvl="8" indent="-3048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/>
            </a:lvl1pPr>
            <a:lvl2pPr marL="914400" lvl="1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2pPr>
            <a:lvl3pPr marL="1371600" lvl="2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3pPr>
            <a:lvl4pPr marL="1828800" lvl="3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4pPr>
            <a:lvl5pPr marL="2286000" lvl="4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5pPr>
            <a:lvl6pPr marL="2743200" lvl="5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6pPr>
            <a:lvl7pPr marL="3200400" lvl="6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7pPr>
            <a:lvl8pPr marL="3657600" lvl="7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8pPr>
            <a:lvl9pPr marL="4114800" lvl="8" indent="-3048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61" name="Google Shape;61;p10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1"/>
          <p:cNvSpPr/>
          <p:nvPr/>
        </p:nvSpPr>
        <p:spPr>
          <a:xfrm>
            <a:off x="-16050" y="2064550"/>
            <a:ext cx="9176100" cy="3173400"/>
          </a:xfrm>
          <a:prstGeom prst="rect">
            <a:avLst/>
          </a:prstGeom>
          <a:solidFill>
            <a:srgbClr val="E75315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BILAN D’ACTIVITÉ 2024</a:t>
            </a:r>
            <a:endParaRPr sz="37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7" name="Google Shape;187;p21" title="pmge_logo_signature@3x-10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2100" y="274600"/>
            <a:ext cx="5616900" cy="140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2"/>
          <p:cNvSpPr txBox="1"/>
          <p:nvPr/>
        </p:nvSpPr>
        <p:spPr>
          <a:xfrm>
            <a:off x="9425275" y="2093850"/>
            <a:ext cx="3465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32"/>
          <p:cNvSpPr txBox="1"/>
          <p:nvPr/>
        </p:nvSpPr>
        <p:spPr>
          <a:xfrm>
            <a:off x="347450" y="133350"/>
            <a:ext cx="4578000" cy="44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600" dirty="0">
                <a:solidFill>
                  <a:srgbClr val="014C72"/>
                </a:solidFill>
                <a:latin typeface="Roboto Black"/>
                <a:ea typeface="Roboto Black"/>
                <a:cs typeface="Roboto Black"/>
                <a:sym typeface="Roboto Black"/>
              </a:rPr>
              <a:t>Site internet</a:t>
            </a:r>
            <a:endParaRPr sz="2600" dirty="0">
              <a:solidFill>
                <a:srgbClr val="014C72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marL="1397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1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dirty="0">
              <a:solidFill>
                <a:srgbClr val="E7531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Développement d’un site </a:t>
            </a:r>
            <a:r>
              <a:rPr lang="en-US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optimisé</a:t>
            </a:r>
            <a:r>
              <a:rPr lang="en-US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pour </a:t>
            </a:r>
            <a:r>
              <a:rPr lang="en-US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répondre</a:t>
            </a:r>
            <a:r>
              <a:rPr lang="en-US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aux </a:t>
            </a:r>
            <a:r>
              <a:rPr lang="en-US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demandes</a:t>
            </a:r>
            <a:r>
              <a:rPr lang="en-US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d’information</a:t>
            </a:r>
            <a:r>
              <a:rPr lang="en-US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récurrentes</a:t>
            </a:r>
            <a:r>
              <a:rPr lang="en-US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et </a:t>
            </a:r>
            <a:r>
              <a:rPr lang="en-US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optimiser</a:t>
            </a:r>
            <a:r>
              <a:rPr lang="en-US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les contacts et la diffusion RS </a:t>
            </a:r>
            <a:endParaRPr b="1" dirty="0">
              <a:solidFill>
                <a:srgbClr val="F4652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➔"/>
            </a:pPr>
            <a:r>
              <a:rPr lang="en-US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Présentation</a:t>
            </a:r>
            <a:r>
              <a:rPr lang="en-US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du </a:t>
            </a:r>
            <a:r>
              <a:rPr lang="en-US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mécénat</a:t>
            </a:r>
            <a:r>
              <a:rPr lang="en-US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par </a:t>
            </a:r>
            <a:r>
              <a:rPr lang="en-US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cibles</a:t>
            </a:r>
            <a:r>
              <a:rPr lang="en-US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➔"/>
            </a:pPr>
            <a:r>
              <a:rPr lang="en-US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Questions </a:t>
            </a:r>
            <a:r>
              <a:rPr lang="en-US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fréquentes</a:t>
            </a:r>
            <a:endParaRPr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➔"/>
            </a:pPr>
            <a:r>
              <a:rPr lang="en-US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Ressources</a:t>
            </a:r>
            <a:r>
              <a:rPr lang="en-US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➔"/>
            </a:pPr>
            <a:r>
              <a:rPr lang="en-US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Calendrier</a:t>
            </a:r>
            <a:r>
              <a:rPr lang="en-US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du </a:t>
            </a:r>
            <a:r>
              <a:rPr lang="en-US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mécénat</a:t>
            </a:r>
            <a:endParaRPr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➔"/>
            </a:pPr>
            <a:r>
              <a:rPr lang="en-US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Partie</a:t>
            </a:r>
            <a:r>
              <a:rPr lang="en-US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Blog : </a:t>
            </a:r>
            <a:endParaRPr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75315"/>
              </a:buClr>
              <a:buSzPts val="1200"/>
              <a:buFont typeface="Roboto"/>
              <a:buChar char="✓"/>
            </a:pPr>
            <a:r>
              <a:rPr lang="en-US"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Articles de fond</a:t>
            </a:r>
            <a:endParaRPr sz="12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75315"/>
              </a:buClr>
              <a:buSzPts val="1200"/>
              <a:buFont typeface="Roboto"/>
              <a:buChar char="✓"/>
            </a:pPr>
            <a:r>
              <a:rPr lang="en-US" sz="12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Informations</a:t>
            </a:r>
            <a:r>
              <a:rPr lang="en-US"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et retours sur les actions du Pôle</a:t>
            </a:r>
            <a:endParaRPr sz="12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75315"/>
              </a:buClr>
              <a:buSzPts val="1200"/>
              <a:buFont typeface="Roboto"/>
              <a:buChar char="✓"/>
            </a:pPr>
            <a:r>
              <a:rPr lang="en-US" sz="12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Contenus</a:t>
            </a:r>
            <a:r>
              <a:rPr lang="en-US"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éditoriaux</a:t>
            </a:r>
            <a:r>
              <a:rPr lang="en-US"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rédigés</a:t>
            </a:r>
            <a:r>
              <a:rPr lang="en-US"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par les </a:t>
            </a:r>
            <a:r>
              <a:rPr lang="en-US" sz="12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membres</a:t>
            </a:r>
            <a:r>
              <a:rPr lang="en-US"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fondateurs</a:t>
            </a:r>
            <a:r>
              <a:rPr lang="en-US"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2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adhérents</a:t>
            </a:r>
            <a:r>
              <a:rPr lang="en-US"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et </a:t>
            </a:r>
            <a:r>
              <a:rPr lang="en-US" sz="12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partenaires</a:t>
            </a:r>
            <a:r>
              <a:rPr lang="en-US"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(portraits, études de </a:t>
            </a:r>
            <a:r>
              <a:rPr lang="en-US" sz="12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cas</a:t>
            </a:r>
            <a:r>
              <a:rPr lang="en-US"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2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synthèses</a:t>
            </a:r>
            <a:r>
              <a:rPr lang="en-US"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d’études</a:t>
            </a:r>
            <a:r>
              <a:rPr lang="en-US"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2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appels</a:t>
            </a:r>
            <a:r>
              <a:rPr lang="en-US"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à </a:t>
            </a:r>
            <a:r>
              <a:rPr lang="en-US" sz="12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projets</a:t>
            </a:r>
            <a:r>
              <a:rPr lang="en-US"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…)</a:t>
            </a:r>
            <a:endParaRPr sz="12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323" name="Google Shape;323;p32"/>
          <p:cNvGrpSpPr/>
          <p:nvPr/>
        </p:nvGrpSpPr>
        <p:grpSpPr>
          <a:xfrm>
            <a:off x="462967" y="642051"/>
            <a:ext cx="3160222" cy="108000"/>
            <a:chOff x="604589" y="1075381"/>
            <a:chExt cx="3160222" cy="108000"/>
          </a:xfrm>
        </p:grpSpPr>
        <p:sp>
          <p:nvSpPr>
            <p:cNvPr id="324" name="Google Shape;324;p32"/>
            <p:cNvSpPr/>
            <p:nvPr/>
          </p:nvSpPr>
          <p:spPr>
            <a:xfrm>
              <a:off x="604589" y="1075381"/>
              <a:ext cx="2711400" cy="105900"/>
            </a:xfrm>
            <a:prstGeom prst="rect">
              <a:avLst/>
            </a:prstGeom>
            <a:solidFill>
              <a:srgbClr val="AAB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32"/>
            <p:cNvSpPr/>
            <p:nvPr/>
          </p:nvSpPr>
          <p:spPr>
            <a:xfrm>
              <a:off x="3361549" y="1075381"/>
              <a:ext cx="108000" cy="108000"/>
            </a:xfrm>
            <a:prstGeom prst="rect">
              <a:avLst/>
            </a:prstGeom>
            <a:solidFill>
              <a:srgbClr val="4DB1A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32"/>
            <p:cNvSpPr/>
            <p:nvPr/>
          </p:nvSpPr>
          <p:spPr>
            <a:xfrm>
              <a:off x="3512751" y="1075381"/>
              <a:ext cx="108000" cy="108000"/>
            </a:xfrm>
            <a:prstGeom prst="rect">
              <a:avLst/>
            </a:prstGeom>
            <a:solidFill>
              <a:srgbClr val="C71A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32"/>
            <p:cNvSpPr/>
            <p:nvPr/>
          </p:nvSpPr>
          <p:spPr>
            <a:xfrm>
              <a:off x="3656811" y="1075381"/>
              <a:ext cx="108000" cy="108000"/>
            </a:xfrm>
            <a:prstGeom prst="rect">
              <a:avLst/>
            </a:prstGeom>
            <a:solidFill>
              <a:srgbClr val="E753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28" name="Google Shape;32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5650" y="152400"/>
            <a:ext cx="37937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334" name="Google Shape;33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0575" y="202475"/>
            <a:ext cx="3757653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33"/>
          <p:cNvSpPr txBox="1"/>
          <p:nvPr/>
        </p:nvSpPr>
        <p:spPr>
          <a:xfrm>
            <a:off x="403825" y="1876050"/>
            <a:ext cx="4047300" cy="11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➔"/>
            </a:pPr>
            <a:r>
              <a:rPr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Augmentation du nombre de publications avec la rédaction d’articles sur le site par les adhérents et membres du Pôle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6" name="Google Shape;336;p33"/>
          <p:cNvSpPr txBox="1"/>
          <p:nvPr/>
        </p:nvSpPr>
        <p:spPr>
          <a:xfrm>
            <a:off x="196000" y="105150"/>
            <a:ext cx="4075200" cy="5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014C72"/>
                </a:solidFill>
                <a:latin typeface="Roboto Black"/>
                <a:ea typeface="Roboto Black"/>
                <a:cs typeface="Roboto Black"/>
                <a:sym typeface="Roboto Black"/>
              </a:rPr>
              <a:t>Lettre d’information</a:t>
            </a:r>
            <a:endParaRPr sz="2600">
              <a:solidFill>
                <a:srgbClr val="014C72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grpSp>
        <p:nvGrpSpPr>
          <p:cNvPr id="337" name="Google Shape;337;p33"/>
          <p:cNvGrpSpPr/>
          <p:nvPr/>
        </p:nvGrpSpPr>
        <p:grpSpPr>
          <a:xfrm>
            <a:off x="305217" y="649951"/>
            <a:ext cx="3160222" cy="108000"/>
            <a:chOff x="604589" y="1075381"/>
            <a:chExt cx="3160222" cy="108000"/>
          </a:xfrm>
        </p:grpSpPr>
        <p:sp>
          <p:nvSpPr>
            <p:cNvPr id="338" name="Google Shape;338;p33"/>
            <p:cNvSpPr/>
            <p:nvPr/>
          </p:nvSpPr>
          <p:spPr>
            <a:xfrm>
              <a:off x="604589" y="1075381"/>
              <a:ext cx="2711400" cy="105900"/>
            </a:xfrm>
            <a:prstGeom prst="rect">
              <a:avLst/>
            </a:prstGeom>
            <a:solidFill>
              <a:srgbClr val="AAB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33"/>
            <p:cNvSpPr/>
            <p:nvPr/>
          </p:nvSpPr>
          <p:spPr>
            <a:xfrm>
              <a:off x="3361549" y="1075381"/>
              <a:ext cx="108000" cy="108000"/>
            </a:xfrm>
            <a:prstGeom prst="rect">
              <a:avLst/>
            </a:prstGeom>
            <a:solidFill>
              <a:srgbClr val="4DB1A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33"/>
            <p:cNvSpPr/>
            <p:nvPr/>
          </p:nvSpPr>
          <p:spPr>
            <a:xfrm>
              <a:off x="3512751" y="1075381"/>
              <a:ext cx="108000" cy="108000"/>
            </a:xfrm>
            <a:prstGeom prst="rect">
              <a:avLst/>
            </a:prstGeom>
            <a:solidFill>
              <a:srgbClr val="C71A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33"/>
            <p:cNvSpPr/>
            <p:nvPr/>
          </p:nvSpPr>
          <p:spPr>
            <a:xfrm>
              <a:off x="3656811" y="1075381"/>
              <a:ext cx="108000" cy="108000"/>
            </a:xfrm>
            <a:prstGeom prst="rect">
              <a:avLst/>
            </a:prstGeom>
            <a:solidFill>
              <a:srgbClr val="E753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4"/>
          <p:cNvSpPr txBox="1">
            <a:spLocks noGrp="1"/>
          </p:cNvSpPr>
          <p:nvPr>
            <p:ph type="title"/>
          </p:nvPr>
        </p:nvSpPr>
        <p:spPr>
          <a:xfrm>
            <a:off x="349819" y="75175"/>
            <a:ext cx="34152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US" sz="2600">
                <a:solidFill>
                  <a:srgbClr val="014C72"/>
                </a:solidFill>
              </a:rPr>
              <a:t>Communication</a:t>
            </a:r>
            <a:endParaRPr sz="2600"/>
          </a:p>
        </p:txBody>
      </p:sp>
      <p:sp>
        <p:nvSpPr>
          <p:cNvPr id="347" name="Google Shape;347;p34"/>
          <p:cNvSpPr txBox="1">
            <a:spLocks noGrp="1"/>
          </p:cNvSpPr>
          <p:nvPr>
            <p:ph type="body" idx="1"/>
          </p:nvPr>
        </p:nvSpPr>
        <p:spPr>
          <a:xfrm>
            <a:off x="349825" y="869200"/>
            <a:ext cx="6583200" cy="14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46524"/>
                </a:solidFill>
                <a:latin typeface="Roboto Black"/>
                <a:ea typeface="Roboto Black"/>
                <a:cs typeface="Roboto Black"/>
                <a:sym typeface="Roboto Black"/>
              </a:rPr>
              <a:t>Réseaux sociaux </a:t>
            </a:r>
            <a:endParaRPr sz="1800" b="1">
              <a:solidFill>
                <a:srgbClr val="F46524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■"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Linkedin uniquement - abandon de X et FB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■"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Augmentation de la régularité de publication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46524"/>
              </a:buClr>
              <a:buSzPts val="1400"/>
              <a:buFont typeface="Roboto"/>
              <a:buChar char="✓"/>
            </a:pPr>
            <a:r>
              <a:rPr lang="en-US" sz="1400">
                <a:latin typeface="Roboto"/>
                <a:ea typeface="Roboto"/>
                <a:cs typeface="Roboto"/>
                <a:sym typeface="Roboto"/>
              </a:rPr>
              <a:t>calendrier éditorial partagé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46524"/>
              </a:buClr>
              <a:buSzPts val="1400"/>
              <a:buFont typeface="Roboto"/>
              <a:buChar char="✓"/>
            </a:pPr>
            <a:r>
              <a:rPr lang="en-US" sz="1400">
                <a:latin typeface="Roboto"/>
                <a:ea typeface="Roboto"/>
                <a:cs typeface="Roboto"/>
                <a:sym typeface="Roboto"/>
              </a:rPr>
              <a:t>lien avec les contenus éditoriaux du site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marL="18288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46524"/>
                </a:solidFill>
                <a:latin typeface="Roboto Black"/>
                <a:ea typeface="Roboto Black"/>
                <a:cs typeface="Roboto Black"/>
                <a:sym typeface="Roboto Black"/>
              </a:rPr>
              <a:t>Outils de communication complémentaires</a:t>
            </a:r>
            <a:endParaRPr sz="1800" b="1">
              <a:solidFill>
                <a:srgbClr val="F46524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■"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Kakémonos, flyers, affiches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46524"/>
                </a:solidFill>
                <a:latin typeface="Roboto Black"/>
                <a:ea typeface="Roboto Black"/>
                <a:cs typeface="Roboto Black"/>
                <a:sym typeface="Roboto Black"/>
              </a:rPr>
              <a:t>Partenariats</a:t>
            </a:r>
            <a:endParaRPr sz="1100" b="1"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■"/>
            </a:pPr>
            <a:r>
              <a:rPr lang="en-US" b="1">
                <a:latin typeface="Roboto"/>
                <a:ea typeface="Roboto"/>
                <a:cs typeface="Roboto"/>
                <a:sym typeface="Roboto"/>
              </a:rPr>
              <a:t>Médias </a:t>
            </a:r>
            <a:r>
              <a:rPr lang="en-US">
                <a:latin typeface="Roboto"/>
                <a:ea typeface="Roboto"/>
                <a:cs typeface="Roboto"/>
                <a:sym typeface="Roboto"/>
              </a:rPr>
              <a:t>: radios, presse consulaire, économique…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■"/>
            </a:pPr>
            <a:r>
              <a:rPr lang="en-US" b="1">
                <a:latin typeface="Roboto"/>
                <a:ea typeface="Roboto"/>
                <a:cs typeface="Roboto"/>
                <a:sym typeface="Roboto"/>
              </a:rPr>
              <a:t>Evénements </a:t>
            </a:r>
            <a:r>
              <a:rPr lang="en-US">
                <a:latin typeface="Roboto"/>
                <a:ea typeface="Roboto"/>
                <a:cs typeface="Roboto"/>
                <a:sym typeface="Roboto"/>
              </a:rPr>
              <a:t>: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46524"/>
              </a:buClr>
              <a:buSzPts val="1200"/>
              <a:buFont typeface="Roboto"/>
              <a:buChar char="✓"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co-animation ou interventions dans instances existantes partenaires (salons CCI, bizz and buzz…)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46524"/>
              </a:buClr>
              <a:buSzPts val="1200"/>
              <a:buFont typeface="Roboto"/>
              <a:buChar char="✓"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rencontres, parcours avec MDAS, DLA…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348" name="Google Shape;348;p34"/>
          <p:cNvGrpSpPr/>
          <p:nvPr/>
        </p:nvGrpSpPr>
        <p:grpSpPr>
          <a:xfrm>
            <a:off x="429492" y="522551"/>
            <a:ext cx="3160222" cy="108000"/>
            <a:chOff x="604589" y="1075381"/>
            <a:chExt cx="3160222" cy="108000"/>
          </a:xfrm>
        </p:grpSpPr>
        <p:sp>
          <p:nvSpPr>
            <p:cNvPr id="349" name="Google Shape;349;p34"/>
            <p:cNvSpPr/>
            <p:nvPr/>
          </p:nvSpPr>
          <p:spPr>
            <a:xfrm>
              <a:off x="604589" y="1075381"/>
              <a:ext cx="2711400" cy="105900"/>
            </a:xfrm>
            <a:prstGeom prst="rect">
              <a:avLst/>
            </a:prstGeom>
            <a:solidFill>
              <a:srgbClr val="AAB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34"/>
            <p:cNvSpPr/>
            <p:nvPr/>
          </p:nvSpPr>
          <p:spPr>
            <a:xfrm>
              <a:off x="3361549" y="1075381"/>
              <a:ext cx="108000" cy="108000"/>
            </a:xfrm>
            <a:prstGeom prst="rect">
              <a:avLst/>
            </a:prstGeom>
            <a:solidFill>
              <a:srgbClr val="4DB1A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34"/>
            <p:cNvSpPr/>
            <p:nvPr/>
          </p:nvSpPr>
          <p:spPr>
            <a:xfrm>
              <a:off x="3512751" y="1075381"/>
              <a:ext cx="108000" cy="108000"/>
            </a:xfrm>
            <a:prstGeom prst="rect">
              <a:avLst/>
            </a:prstGeom>
            <a:solidFill>
              <a:srgbClr val="C71A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34"/>
            <p:cNvSpPr/>
            <p:nvPr/>
          </p:nvSpPr>
          <p:spPr>
            <a:xfrm>
              <a:off x="3656811" y="1075381"/>
              <a:ext cx="108000" cy="108000"/>
            </a:xfrm>
            <a:prstGeom prst="rect">
              <a:avLst/>
            </a:prstGeom>
            <a:solidFill>
              <a:srgbClr val="E753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53" name="Google Shape;353;p34" title="KAKEMONO V1 PMGE 202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99275" y="152400"/>
            <a:ext cx="1892326" cy="4454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5"/>
          <p:cNvSpPr txBox="1">
            <a:spLocks noGrp="1"/>
          </p:cNvSpPr>
          <p:nvPr>
            <p:ph type="title"/>
          </p:nvPr>
        </p:nvSpPr>
        <p:spPr>
          <a:xfrm>
            <a:off x="291956" y="108275"/>
            <a:ext cx="38310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US" sz="2600">
                <a:solidFill>
                  <a:srgbClr val="014C72"/>
                </a:solidFill>
              </a:rPr>
              <a:t>Développement</a:t>
            </a:r>
            <a:endParaRPr sz="2500"/>
          </a:p>
        </p:txBody>
      </p:sp>
      <p:sp>
        <p:nvSpPr>
          <p:cNvPr id="359" name="Google Shape;359;p35"/>
          <p:cNvSpPr txBox="1">
            <a:spLocks noGrp="1"/>
          </p:cNvSpPr>
          <p:nvPr>
            <p:ph type="body" idx="1"/>
          </p:nvPr>
        </p:nvSpPr>
        <p:spPr>
          <a:xfrm>
            <a:off x="237300" y="764200"/>
            <a:ext cx="8669400" cy="14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46524"/>
                </a:solidFill>
                <a:latin typeface="Roboto Black"/>
                <a:ea typeface="Roboto Black"/>
                <a:cs typeface="Roboto Black"/>
                <a:sym typeface="Roboto Black"/>
              </a:rPr>
              <a:t>Recrutement de membres actifs</a:t>
            </a:r>
            <a:endParaRPr sz="1800" b="1">
              <a:solidFill>
                <a:srgbClr val="F46524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■"/>
            </a:pPr>
            <a:r>
              <a:rPr lang="en-US" sz="1400">
                <a:latin typeface="Roboto"/>
                <a:ea typeface="Roboto"/>
                <a:cs typeface="Roboto"/>
                <a:sym typeface="Roboto"/>
              </a:rPr>
              <a:t>via les membres fondateurs, dans toute la région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■"/>
            </a:pPr>
            <a:r>
              <a:rPr lang="en-US" sz="1400">
                <a:latin typeface="Roboto"/>
                <a:ea typeface="Roboto"/>
                <a:cs typeface="Roboto"/>
                <a:sym typeface="Roboto"/>
              </a:rPr>
              <a:t>via les adhérents actuels et actifs =&gt; ambassadeurs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■"/>
            </a:pPr>
            <a:r>
              <a:rPr lang="en-US" sz="1400">
                <a:latin typeface="Roboto"/>
                <a:ea typeface="Roboto"/>
                <a:cs typeface="Roboto"/>
                <a:sym typeface="Roboto"/>
              </a:rPr>
              <a:t>via les partenaires et interventions 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46524"/>
                </a:solidFill>
                <a:latin typeface="Roboto Black"/>
                <a:ea typeface="Roboto Black"/>
                <a:cs typeface="Roboto Black"/>
                <a:sym typeface="Roboto Black"/>
              </a:rPr>
              <a:t>Animation</a:t>
            </a:r>
            <a:r>
              <a:rPr lang="en-US" b="1">
                <a:latin typeface="Roboto"/>
                <a:ea typeface="Roboto"/>
                <a:cs typeface="Roboto"/>
                <a:sym typeface="Roboto"/>
              </a:rPr>
              <a:t> 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■"/>
            </a:pPr>
            <a:r>
              <a:rPr lang="en-US" sz="1400">
                <a:latin typeface="Roboto"/>
                <a:ea typeface="Roboto"/>
                <a:cs typeface="Roboto"/>
                <a:sym typeface="Roboto"/>
              </a:rPr>
              <a:t>Via plate-forme et rencontres et événements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■"/>
            </a:pPr>
            <a:r>
              <a:rPr lang="en-US" sz="1400">
                <a:latin typeface="Roboto"/>
                <a:ea typeface="Roboto"/>
                <a:cs typeface="Roboto"/>
                <a:sym typeface="Roboto"/>
              </a:rPr>
              <a:t>Visios des membres (rdvs réguliers)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■"/>
            </a:pPr>
            <a:r>
              <a:rPr lang="en-US" sz="1400">
                <a:latin typeface="Roboto"/>
                <a:ea typeface="Roboto"/>
                <a:cs typeface="Roboto"/>
                <a:sym typeface="Roboto"/>
              </a:rPr>
              <a:t>Groupes de travail : communication, études, outils…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■"/>
            </a:pPr>
            <a:r>
              <a:rPr lang="en-US" sz="1400">
                <a:latin typeface="Roboto"/>
                <a:ea typeface="Roboto"/>
                <a:cs typeface="Roboto"/>
                <a:sym typeface="Roboto"/>
              </a:rPr>
              <a:t>Calendrier éditorial partagé 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46524"/>
              </a:buClr>
              <a:buSzPts val="1400"/>
              <a:buFont typeface="Roboto"/>
              <a:buChar char="➞"/>
            </a:pPr>
            <a:r>
              <a:rPr lang="en-US" sz="1400">
                <a:latin typeface="Roboto"/>
                <a:ea typeface="Roboto"/>
                <a:cs typeface="Roboto"/>
                <a:sym typeface="Roboto"/>
              </a:rPr>
              <a:t>articles de fonds, actions, valorisations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" b="1">
              <a:solidFill>
                <a:srgbClr val="F46524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46524"/>
                </a:solidFill>
                <a:latin typeface="Roboto Black"/>
                <a:ea typeface="Roboto Black"/>
                <a:cs typeface="Roboto Black"/>
                <a:sym typeface="Roboto Black"/>
              </a:rPr>
              <a:t>Collèges par cible</a:t>
            </a:r>
            <a:r>
              <a:rPr lang="en-US" b="1">
                <a:latin typeface="Roboto"/>
                <a:ea typeface="Roboto"/>
                <a:cs typeface="Roboto"/>
                <a:sym typeface="Roboto"/>
              </a:rPr>
              <a:t> (entreprises, particuliers, accompagnement…)</a:t>
            </a:r>
            <a:r>
              <a:rPr lang="en-US">
                <a:latin typeface="Roboto"/>
                <a:ea typeface="Roboto"/>
                <a:cs typeface="Roboto"/>
                <a:sym typeface="Roboto"/>
              </a:rPr>
              <a:t> 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■"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1er </a:t>
            </a:r>
            <a:r>
              <a:rPr lang="en-US" sz="1400">
                <a:latin typeface="Roboto"/>
                <a:ea typeface="Roboto"/>
                <a:cs typeface="Roboto"/>
                <a:sym typeface="Roboto"/>
              </a:rPr>
              <a:t>collège de grands mécènes proposé par le Crédit Agricole Alsace-Vosges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marL="91440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46524"/>
              </a:buClr>
              <a:buSzPts val="1300"/>
              <a:buFont typeface="Roboto"/>
              <a:buChar char="➞"/>
            </a:pPr>
            <a:r>
              <a:rPr lang="en-US" sz="1300">
                <a:latin typeface="Roboto"/>
                <a:ea typeface="Roboto"/>
                <a:cs typeface="Roboto"/>
                <a:sym typeface="Roboto"/>
              </a:rPr>
              <a:t>un espace “neutre” d’échanges entre pairs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  <a:p>
            <a:pPr marL="91440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46524"/>
              </a:buClr>
              <a:buSzPts val="1300"/>
              <a:buFont typeface="Roboto"/>
              <a:buChar char="➞"/>
            </a:pPr>
            <a:r>
              <a:rPr lang="en-US" sz="1300">
                <a:latin typeface="Roboto"/>
                <a:ea typeface="Roboto"/>
                <a:cs typeface="Roboto"/>
                <a:sym typeface="Roboto"/>
              </a:rPr>
              <a:t>Construction d’outils et actions dédiés (ex : kit du mécène, cartographie…)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  <a:p>
            <a:pPr marL="91440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46524"/>
              </a:buClr>
              <a:buSzPts val="1300"/>
              <a:buFont typeface="Roboto"/>
              <a:buChar char="➞"/>
            </a:pPr>
            <a:r>
              <a:rPr lang="en-US" sz="1300">
                <a:latin typeface="Roboto"/>
                <a:ea typeface="Roboto"/>
                <a:cs typeface="Roboto"/>
                <a:sym typeface="Roboto"/>
              </a:rPr>
              <a:t>A valider : intégration Copil du responsable collège ?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360" name="Google Shape;360;p35"/>
          <p:cNvGrpSpPr/>
          <p:nvPr/>
        </p:nvGrpSpPr>
        <p:grpSpPr>
          <a:xfrm>
            <a:off x="458167" y="622838"/>
            <a:ext cx="3160222" cy="108000"/>
            <a:chOff x="604589" y="1075381"/>
            <a:chExt cx="3160222" cy="108000"/>
          </a:xfrm>
        </p:grpSpPr>
        <p:sp>
          <p:nvSpPr>
            <p:cNvPr id="361" name="Google Shape;361;p35"/>
            <p:cNvSpPr/>
            <p:nvPr/>
          </p:nvSpPr>
          <p:spPr>
            <a:xfrm>
              <a:off x="604589" y="1075381"/>
              <a:ext cx="2711400" cy="105900"/>
            </a:xfrm>
            <a:prstGeom prst="rect">
              <a:avLst/>
            </a:prstGeom>
            <a:solidFill>
              <a:srgbClr val="AAB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35"/>
            <p:cNvSpPr/>
            <p:nvPr/>
          </p:nvSpPr>
          <p:spPr>
            <a:xfrm>
              <a:off x="3361549" y="1075381"/>
              <a:ext cx="108000" cy="108000"/>
            </a:xfrm>
            <a:prstGeom prst="rect">
              <a:avLst/>
            </a:prstGeom>
            <a:solidFill>
              <a:srgbClr val="4DB1A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35"/>
            <p:cNvSpPr/>
            <p:nvPr/>
          </p:nvSpPr>
          <p:spPr>
            <a:xfrm>
              <a:off x="3512751" y="1075381"/>
              <a:ext cx="108000" cy="108000"/>
            </a:xfrm>
            <a:prstGeom prst="rect">
              <a:avLst/>
            </a:prstGeom>
            <a:solidFill>
              <a:srgbClr val="C71A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35"/>
            <p:cNvSpPr/>
            <p:nvPr/>
          </p:nvSpPr>
          <p:spPr>
            <a:xfrm>
              <a:off x="3656811" y="1075381"/>
              <a:ext cx="108000" cy="108000"/>
            </a:xfrm>
            <a:prstGeom prst="rect">
              <a:avLst/>
            </a:prstGeom>
            <a:solidFill>
              <a:srgbClr val="E753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65" name="Google Shape;365;p35" title="pmge_2025-10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4223" y="200575"/>
            <a:ext cx="1803384" cy="8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35"/>
          <p:cNvSpPr txBox="1"/>
          <p:nvPr/>
        </p:nvSpPr>
        <p:spPr>
          <a:xfrm>
            <a:off x="5783500" y="1208825"/>
            <a:ext cx="3000000" cy="24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46524"/>
                </a:solidFill>
                <a:latin typeface="Roboto Black"/>
                <a:ea typeface="Roboto Black"/>
                <a:cs typeface="Roboto Black"/>
                <a:sym typeface="Roboto Black"/>
              </a:rPr>
              <a:t>Partenariats</a:t>
            </a:r>
            <a:endParaRPr sz="1800" b="1">
              <a:solidFill>
                <a:srgbClr val="F46524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■"/>
            </a:pPr>
            <a:r>
              <a:rPr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Finalisation AFF, Admical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■"/>
            </a:pPr>
            <a:r>
              <a:rPr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Développement autres partenaires régionaux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■"/>
            </a:pPr>
            <a:r>
              <a:rPr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MDAS + DLA + Mouvement associatif (conventions ?)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46524"/>
              </a:buClr>
              <a:buSzPts val="1200"/>
              <a:buFont typeface="Roboto"/>
              <a:buChar char="➞"/>
            </a:pPr>
            <a:r>
              <a:rPr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Pôle garant de la qualité des accompagnements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■"/>
            </a:pPr>
            <a:r>
              <a:rPr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CRESS : nouveau fondateur ?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6"/>
          <p:cNvSpPr txBox="1"/>
          <p:nvPr/>
        </p:nvSpPr>
        <p:spPr>
          <a:xfrm>
            <a:off x="318600" y="626075"/>
            <a:ext cx="8439000" cy="45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 b="1">
              <a:solidFill>
                <a:srgbClr val="E7531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1" indent="-3098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■"/>
            </a:pPr>
            <a:r>
              <a:rPr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Evénements mécénat </a:t>
            </a:r>
            <a:r>
              <a:rPr lang="en-US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transfrontalier </a:t>
            </a:r>
            <a:r>
              <a:rPr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(partenariat Fondation de France)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1" indent="-3098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■"/>
            </a:pPr>
            <a:r>
              <a:rPr lang="en-US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Observatoire </a:t>
            </a:r>
            <a:r>
              <a:rPr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: présentation Etudes Admical, CFF dans chaque ancienne région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1" indent="-3098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■"/>
            </a:pPr>
            <a:r>
              <a:rPr lang="en-US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Formation interprofessionnelle</a:t>
            </a:r>
            <a:r>
              <a:rPr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(avocats, notaires et experts comptables)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1" indent="-3098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■"/>
            </a:pPr>
            <a:r>
              <a:rPr lang="en-US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Professionnalisation des porteurs de projets </a:t>
            </a:r>
            <a:r>
              <a:rPr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46524"/>
              </a:buClr>
              <a:buSzPts val="1300"/>
              <a:buFont typeface="Roboto"/>
              <a:buChar char="✓"/>
            </a:pPr>
            <a:r>
              <a:rPr lang="en-US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parcours, permanences-conseil (à la MDAS de Strasbourg) expertise 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46524"/>
              </a:buClr>
              <a:buSzPts val="1300"/>
              <a:buFont typeface="Roboto"/>
              <a:buChar char="✓"/>
            </a:pPr>
            <a:r>
              <a:rPr lang="en-US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sensibilisations et rencontres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46524"/>
              </a:buClr>
              <a:buSzPts val="1300"/>
              <a:buFont typeface="Roboto"/>
              <a:buChar char="✓"/>
            </a:pPr>
            <a:r>
              <a:rPr lang="en-US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Création d’outils (fiches, quizz, présentations…)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1" indent="-3098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■"/>
            </a:pPr>
            <a:r>
              <a:rPr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Développement des </a:t>
            </a:r>
            <a:r>
              <a:rPr lang="en-US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sensibilisations des entreprises</a:t>
            </a:r>
            <a:r>
              <a:rPr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: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46524"/>
              </a:buClr>
              <a:buSzPts val="1300"/>
              <a:buFont typeface="Roboto"/>
              <a:buChar char="✓"/>
            </a:pPr>
            <a:r>
              <a:rPr lang="en-US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via les instances et opportunités des différents partenaires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46524"/>
              </a:buClr>
              <a:buSzPts val="1300"/>
              <a:buFont typeface="Roboto"/>
              <a:buChar char="✓"/>
            </a:pPr>
            <a:r>
              <a:rPr lang="en-US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via les membres du Pôle “ambassadeurs”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1" indent="-3098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■"/>
            </a:pPr>
            <a:r>
              <a:rPr lang="en-US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Mise en relation</a:t>
            </a:r>
            <a:r>
              <a:rPr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: 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46524"/>
              </a:buClr>
              <a:buSzPts val="1300"/>
              <a:buFont typeface="Roboto"/>
              <a:buChar char="✓"/>
            </a:pPr>
            <a:r>
              <a:rPr lang="en-US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plate-forme ESSOR : Appels à projets, propositions mécénat entreprise, projets “prêts à mécéner”...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1" indent="-3098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■"/>
            </a:pPr>
            <a:r>
              <a:rPr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Mécénat</a:t>
            </a:r>
            <a:r>
              <a:rPr lang="en-US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collectif</a:t>
            </a:r>
            <a:r>
              <a:rPr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: 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46524"/>
              </a:buClr>
              <a:buSzPts val="1300"/>
              <a:buFont typeface="Roboto"/>
              <a:buChar char="✓"/>
            </a:pPr>
            <a:r>
              <a:rPr lang="en-US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remontées projets de structures de mécénat territorial (PTCE, départements…) et accompagnement ou participation instances (Fondation de France, CFF, Entreprises pour la cité, Rameau…)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46524"/>
              </a:buClr>
              <a:buSzPts val="1300"/>
              <a:buFont typeface="Roboto"/>
              <a:buChar char="✓"/>
            </a:pPr>
            <a:r>
              <a:rPr lang="en-US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Incubateur OpenLab d’Admical, Fonds de dotation territoriaux…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2" name="Google Shape;372;p36"/>
          <p:cNvSpPr txBox="1"/>
          <p:nvPr/>
        </p:nvSpPr>
        <p:spPr>
          <a:xfrm>
            <a:off x="0" y="0"/>
            <a:ext cx="5346900" cy="5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97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014C72"/>
                </a:solidFill>
                <a:latin typeface="Roboto Black"/>
                <a:ea typeface="Roboto Black"/>
                <a:cs typeface="Roboto Black"/>
                <a:sym typeface="Roboto Black"/>
              </a:rPr>
              <a:t>Événements et interventions</a:t>
            </a:r>
            <a:endParaRPr/>
          </a:p>
        </p:txBody>
      </p:sp>
      <p:grpSp>
        <p:nvGrpSpPr>
          <p:cNvPr id="373" name="Google Shape;373;p36"/>
          <p:cNvGrpSpPr/>
          <p:nvPr/>
        </p:nvGrpSpPr>
        <p:grpSpPr>
          <a:xfrm>
            <a:off x="238267" y="518076"/>
            <a:ext cx="3160222" cy="108000"/>
            <a:chOff x="604589" y="1075381"/>
            <a:chExt cx="3160222" cy="108000"/>
          </a:xfrm>
        </p:grpSpPr>
        <p:sp>
          <p:nvSpPr>
            <p:cNvPr id="374" name="Google Shape;374;p36"/>
            <p:cNvSpPr/>
            <p:nvPr/>
          </p:nvSpPr>
          <p:spPr>
            <a:xfrm>
              <a:off x="604589" y="1075381"/>
              <a:ext cx="2711400" cy="105900"/>
            </a:xfrm>
            <a:prstGeom prst="rect">
              <a:avLst/>
            </a:prstGeom>
            <a:solidFill>
              <a:srgbClr val="AAB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36"/>
            <p:cNvSpPr/>
            <p:nvPr/>
          </p:nvSpPr>
          <p:spPr>
            <a:xfrm>
              <a:off x="3361549" y="1075381"/>
              <a:ext cx="108000" cy="108000"/>
            </a:xfrm>
            <a:prstGeom prst="rect">
              <a:avLst/>
            </a:prstGeom>
            <a:solidFill>
              <a:srgbClr val="4DB1A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36"/>
            <p:cNvSpPr/>
            <p:nvPr/>
          </p:nvSpPr>
          <p:spPr>
            <a:xfrm>
              <a:off x="3512751" y="1075381"/>
              <a:ext cx="108000" cy="108000"/>
            </a:xfrm>
            <a:prstGeom prst="rect">
              <a:avLst/>
            </a:prstGeom>
            <a:solidFill>
              <a:srgbClr val="C71A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6"/>
            <p:cNvSpPr/>
            <p:nvPr/>
          </p:nvSpPr>
          <p:spPr>
            <a:xfrm>
              <a:off x="3656811" y="1075381"/>
              <a:ext cx="108000" cy="108000"/>
            </a:xfrm>
            <a:prstGeom prst="rect">
              <a:avLst/>
            </a:prstGeom>
            <a:solidFill>
              <a:srgbClr val="E753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22"/>
          <p:cNvGrpSpPr/>
          <p:nvPr/>
        </p:nvGrpSpPr>
        <p:grpSpPr>
          <a:xfrm>
            <a:off x="1438380" y="3936023"/>
            <a:ext cx="258429" cy="258429"/>
            <a:chOff x="-34003850" y="3227275"/>
            <a:chExt cx="291450" cy="291450"/>
          </a:xfrm>
        </p:grpSpPr>
        <p:sp>
          <p:nvSpPr>
            <p:cNvPr id="193" name="Google Shape;193;p22"/>
            <p:cNvSpPr/>
            <p:nvPr/>
          </p:nvSpPr>
          <p:spPr>
            <a:xfrm>
              <a:off x="-33852625" y="3313925"/>
              <a:ext cx="128425" cy="49625"/>
            </a:xfrm>
            <a:custGeom>
              <a:avLst/>
              <a:gdLst/>
              <a:ahLst/>
              <a:cxnLst/>
              <a:rect l="l" t="t" r="r" b="b"/>
              <a:pathLst>
                <a:path w="5137" h="1985" extrusionOk="0">
                  <a:moveTo>
                    <a:pt x="473" y="0"/>
                  </a:moveTo>
                  <a:cubicBezTo>
                    <a:pt x="316" y="0"/>
                    <a:pt x="158" y="32"/>
                    <a:pt x="1" y="126"/>
                  </a:cubicBezTo>
                  <a:lnTo>
                    <a:pt x="2521" y="1985"/>
                  </a:lnTo>
                  <a:lnTo>
                    <a:pt x="5136" y="158"/>
                  </a:lnTo>
                  <a:cubicBezTo>
                    <a:pt x="4979" y="32"/>
                    <a:pt x="4790" y="0"/>
                    <a:pt x="45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2"/>
            <p:cNvSpPr/>
            <p:nvPr/>
          </p:nvSpPr>
          <p:spPr>
            <a:xfrm>
              <a:off x="-33866000" y="3328875"/>
              <a:ext cx="153600" cy="103200"/>
            </a:xfrm>
            <a:custGeom>
              <a:avLst/>
              <a:gdLst/>
              <a:ahLst/>
              <a:cxnLst/>
              <a:rect l="l" t="t" r="r" b="b"/>
              <a:pathLst>
                <a:path w="6144" h="4128" extrusionOk="0">
                  <a:moveTo>
                    <a:pt x="63" y="1"/>
                  </a:moveTo>
                  <a:cubicBezTo>
                    <a:pt x="32" y="127"/>
                    <a:pt x="0" y="284"/>
                    <a:pt x="0" y="379"/>
                  </a:cubicBezTo>
                  <a:lnTo>
                    <a:pt x="0" y="3120"/>
                  </a:lnTo>
                  <a:cubicBezTo>
                    <a:pt x="0" y="3655"/>
                    <a:pt x="473" y="4128"/>
                    <a:pt x="1040" y="4128"/>
                  </a:cubicBezTo>
                  <a:lnTo>
                    <a:pt x="5136" y="4128"/>
                  </a:lnTo>
                  <a:cubicBezTo>
                    <a:pt x="5671" y="4128"/>
                    <a:pt x="6144" y="3655"/>
                    <a:pt x="6144" y="3120"/>
                  </a:cubicBezTo>
                  <a:lnTo>
                    <a:pt x="6144" y="379"/>
                  </a:lnTo>
                  <a:cubicBezTo>
                    <a:pt x="6144" y="284"/>
                    <a:pt x="6112" y="190"/>
                    <a:pt x="6112" y="64"/>
                  </a:cubicBezTo>
                  <a:lnTo>
                    <a:pt x="3277" y="2048"/>
                  </a:lnTo>
                  <a:cubicBezTo>
                    <a:pt x="3214" y="2080"/>
                    <a:pt x="3151" y="2080"/>
                    <a:pt x="3056" y="2080"/>
                  </a:cubicBezTo>
                  <a:cubicBezTo>
                    <a:pt x="2993" y="2080"/>
                    <a:pt x="2962" y="2080"/>
                    <a:pt x="2867" y="2048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2"/>
            <p:cNvSpPr/>
            <p:nvPr/>
          </p:nvSpPr>
          <p:spPr>
            <a:xfrm>
              <a:off x="-34003850" y="3279250"/>
              <a:ext cx="189050" cy="188275"/>
            </a:xfrm>
            <a:custGeom>
              <a:avLst/>
              <a:gdLst/>
              <a:ahLst/>
              <a:cxnLst/>
              <a:rect l="l" t="t" r="r" b="b"/>
              <a:pathLst>
                <a:path w="7562" h="7531" extrusionOk="0">
                  <a:moveTo>
                    <a:pt x="3781" y="2017"/>
                  </a:moveTo>
                  <a:cubicBezTo>
                    <a:pt x="3970" y="2017"/>
                    <a:pt x="4128" y="2175"/>
                    <a:pt x="4128" y="2364"/>
                  </a:cubicBezTo>
                  <a:cubicBezTo>
                    <a:pt x="4128" y="2584"/>
                    <a:pt x="3970" y="2742"/>
                    <a:pt x="3781" y="2742"/>
                  </a:cubicBezTo>
                  <a:lnTo>
                    <a:pt x="1702" y="2742"/>
                  </a:lnTo>
                  <a:cubicBezTo>
                    <a:pt x="1482" y="2742"/>
                    <a:pt x="1324" y="2584"/>
                    <a:pt x="1324" y="2364"/>
                  </a:cubicBezTo>
                  <a:cubicBezTo>
                    <a:pt x="1324" y="2175"/>
                    <a:pt x="1482" y="2017"/>
                    <a:pt x="1702" y="2017"/>
                  </a:cubicBezTo>
                  <a:close/>
                  <a:moveTo>
                    <a:pt x="3057" y="3403"/>
                  </a:moveTo>
                  <a:cubicBezTo>
                    <a:pt x="3277" y="3403"/>
                    <a:pt x="3435" y="3561"/>
                    <a:pt x="3435" y="3750"/>
                  </a:cubicBezTo>
                  <a:cubicBezTo>
                    <a:pt x="3466" y="3939"/>
                    <a:pt x="3277" y="4096"/>
                    <a:pt x="3057" y="4096"/>
                  </a:cubicBezTo>
                  <a:lnTo>
                    <a:pt x="1702" y="4096"/>
                  </a:lnTo>
                  <a:cubicBezTo>
                    <a:pt x="1482" y="4096"/>
                    <a:pt x="1324" y="3939"/>
                    <a:pt x="1324" y="3750"/>
                  </a:cubicBezTo>
                  <a:cubicBezTo>
                    <a:pt x="1324" y="3561"/>
                    <a:pt x="1482" y="3403"/>
                    <a:pt x="1702" y="3403"/>
                  </a:cubicBezTo>
                  <a:close/>
                  <a:moveTo>
                    <a:pt x="2395" y="4790"/>
                  </a:moveTo>
                  <a:cubicBezTo>
                    <a:pt x="2584" y="4790"/>
                    <a:pt x="2742" y="4947"/>
                    <a:pt x="2742" y="5136"/>
                  </a:cubicBezTo>
                  <a:cubicBezTo>
                    <a:pt x="2742" y="5325"/>
                    <a:pt x="2584" y="5483"/>
                    <a:pt x="2395" y="5483"/>
                  </a:cubicBezTo>
                  <a:lnTo>
                    <a:pt x="1702" y="5483"/>
                  </a:lnTo>
                  <a:cubicBezTo>
                    <a:pt x="1482" y="5483"/>
                    <a:pt x="1324" y="5325"/>
                    <a:pt x="1324" y="5136"/>
                  </a:cubicBezTo>
                  <a:cubicBezTo>
                    <a:pt x="1324" y="4947"/>
                    <a:pt x="1482" y="4790"/>
                    <a:pt x="1702" y="4790"/>
                  </a:cubicBezTo>
                  <a:close/>
                  <a:moveTo>
                    <a:pt x="1" y="1"/>
                  </a:moveTo>
                  <a:lnTo>
                    <a:pt x="1" y="7530"/>
                  </a:lnTo>
                  <a:lnTo>
                    <a:pt x="7562" y="7530"/>
                  </a:lnTo>
                  <a:lnTo>
                    <a:pt x="7562" y="6837"/>
                  </a:lnTo>
                  <a:lnTo>
                    <a:pt x="6522" y="6837"/>
                  </a:lnTo>
                  <a:cubicBezTo>
                    <a:pt x="5577" y="6837"/>
                    <a:pt x="4853" y="6081"/>
                    <a:pt x="4853" y="5136"/>
                  </a:cubicBezTo>
                  <a:lnTo>
                    <a:pt x="4853" y="2395"/>
                  </a:lnTo>
                  <a:cubicBezTo>
                    <a:pt x="4853" y="1450"/>
                    <a:pt x="5577" y="725"/>
                    <a:pt x="6522" y="725"/>
                  </a:cubicBezTo>
                  <a:lnTo>
                    <a:pt x="7562" y="725"/>
                  </a:lnTo>
                  <a:lnTo>
                    <a:pt x="75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2"/>
            <p:cNvSpPr/>
            <p:nvPr/>
          </p:nvSpPr>
          <p:spPr>
            <a:xfrm>
              <a:off x="-34003850" y="3227275"/>
              <a:ext cx="189050" cy="34675"/>
            </a:xfrm>
            <a:custGeom>
              <a:avLst/>
              <a:gdLst/>
              <a:ahLst/>
              <a:cxnLst/>
              <a:rect l="l" t="t" r="r" b="b"/>
              <a:pathLst>
                <a:path w="7562" h="1387" extrusionOk="0">
                  <a:moveTo>
                    <a:pt x="1009" y="1"/>
                  </a:moveTo>
                  <a:cubicBezTo>
                    <a:pt x="473" y="1"/>
                    <a:pt x="1" y="473"/>
                    <a:pt x="1" y="1040"/>
                  </a:cubicBezTo>
                  <a:lnTo>
                    <a:pt x="1" y="1387"/>
                  </a:lnTo>
                  <a:lnTo>
                    <a:pt x="7562" y="1387"/>
                  </a:lnTo>
                  <a:lnTo>
                    <a:pt x="7562" y="1040"/>
                  </a:lnTo>
                  <a:cubicBezTo>
                    <a:pt x="7562" y="473"/>
                    <a:pt x="7089" y="1"/>
                    <a:pt x="65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2"/>
            <p:cNvSpPr/>
            <p:nvPr/>
          </p:nvSpPr>
          <p:spPr>
            <a:xfrm>
              <a:off x="-34003850" y="3484050"/>
              <a:ext cx="189050" cy="34675"/>
            </a:xfrm>
            <a:custGeom>
              <a:avLst/>
              <a:gdLst/>
              <a:ahLst/>
              <a:cxnLst/>
              <a:rect l="l" t="t" r="r" b="b"/>
              <a:pathLst>
                <a:path w="7562" h="1387" extrusionOk="0">
                  <a:moveTo>
                    <a:pt x="1" y="0"/>
                  </a:moveTo>
                  <a:lnTo>
                    <a:pt x="1" y="347"/>
                  </a:lnTo>
                  <a:cubicBezTo>
                    <a:pt x="1" y="945"/>
                    <a:pt x="442" y="1386"/>
                    <a:pt x="1009" y="1386"/>
                  </a:cubicBezTo>
                  <a:lnTo>
                    <a:pt x="6522" y="1386"/>
                  </a:lnTo>
                  <a:cubicBezTo>
                    <a:pt x="7089" y="1386"/>
                    <a:pt x="7562" y="914"/>
                    <a:pt x="7562" y="347"/>
                  </a:cubicBezTo>
                  <a:lnTo>
                    <a:pt x="75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" name="Google Shape;198;p22"/>
          <p:cNvSpPr txBox="1"/>
          <p:nvPr/>
        </p:nvSpPr>
        <p:spPr>
          <a:xfrm>
            <a:off x="505592" y="1797890"/>
            <a:ext cx="7723500" cy="26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1 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site internet </a:t>
            </a:r>
            <a:r>
              <a:rPr lang="en-US" sz="1800" b="1" i="0" u="none" strike="noStrike" cap="none" dirty="0">
                <a:solidFill>
                  <a:srgbClr val="AABA30"/>
                </a:solidFill>
                <a:latin typeface="Roboto"/>
                <a:ea typeface="Roboto"/>
                <a:cs typeface="Roboto"/>
                <a:sym typeface="Roboto"/>
              </a:rPr>
              <a:t>🡺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300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visiteurs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/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mois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958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abonnés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Linkedin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b="1" dirty="0">
                <a:solidFill>
                  <a:srgbClr val="AABA30"/>
                </a:solidFill>
                <a:latin typeface="Roboto"/>
                <a:ea typeface="Roboto"/>
                <a:cs typeface="Roboto"/>
                <a:sym typeface="Roboto"/>
              </a:rPr>
              <a:t>🡺</a:t>
            </a:r>
            <a:r>
              <a:rPr lang="en-US" sz="18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4 à 6 articles par </a:t>
            </a:r>
            <a:r>
              <a:rPr lang="en-US" sz="16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mois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 dirty="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-US" sz="1800" b="1" i="0" u="none" strike="noStrike" cap="none" dirty="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lettres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d’information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“Grand Est, terre de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mécénat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b="1" i="0" u="none" strike="noStrike" cap="none" dirty="0">
                <a:solidFill>
                  <a:srgbClr val="AABA30"/>
                </a:solidFill>
                <a:latin typeface="Roboto"/>
                <a:ea typeface="Roboto"/>
                <a:cs typeface="Roboto"/>
                <a:sym typeface="Roboto"/>
              </a:rPr>
              <a:t>🡺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400 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abonnés</a:t>
            </a:r>
            <a:br>
              <a:rPr lang="en-US" sz="1800" b="1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endParaRPr sz="1800" b="1" i="0" u="none" strike="noStrike" cap="none" dirty="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20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adhérents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et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partenaires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actifs</a:t>
            </a:r>
            <a:endParaRPr sz="1800" b="1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r>
              <a:rPr lang="en-US" sz="18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plate-</a:t>
            </a:r>
            <a:r>
              <a:rPr lang="en-US" sz="1800" b="1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forme</a:t>
            </a:r>
            <a:r>
              <a:rPr lang="en-US" sz="18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collaborative </a:t>
            </a:r>
            <a:endParaRPr sz="18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20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interventions et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événements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b="1" i="0" u="none" strike="noStrike" cap="none" dirty="0">
                <a:solidFill>
                  <a:srgbClr val="AABA30"/>
                </a:solidFill>
                <a:latin typeface="Roboto"/>
                <a:ea typeface="Roboto"/>
                <a:cs typeface="Roboto"/>
                <a:sym typeface="Roboto"/>
              </a:rPr>
              <a:t>🡺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1 000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personnes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touchées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en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direct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 dirty="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99" name="Google Shape;199;p22"/>
          <p:cNvGrpSpPr/>
          <p:nvPr/>
        </p:nvGrpSpPr>
        <p:grpSpPr>
          <a:xfrm>
            <a:off x="505592" y="805351"/>
            <a:ext cx="3160222" cy="108000"/>
            <a:chOff x="604589" y="1075381"/>
            <a:chExt cx="3160222" cy="108000"/>
          </a:xfrm>
        </p:grpSpPr>
        <p:sp>
          <p:nvSpPr>
            <p:cNvPr id="200" name="Google Shape;200;p22"/>
            <p:cNvSpPr/>
            <p:nvPr/>
          </p:nvSpPr>
          <p:spPr>
            <a:xfrm>
              <a:off x="604589" y="1075381"/>
              <a:ext cx="2711400" cy="105900"/>
            </a:xfrm>
            <a:prstGeom prst="rect">
              <a:avLst/>
            </a:prstGeom>
            <a:solidFill>
              <a:srgbClr val="AAB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2"/>
            <p:cNvSpPr/>
            <p:nvPr/>
          </p:nvSpPr>
          <p:spPr>
            <a:xfrm>
              <a:off x="3361549" y="1075381"/>
              <a:ext cx="108000" cy="108000"/>
            </a:xfrm>
            <a:prstGeom prst="rect">
              <a:avLst/>
            </a:prstGeom>
            <a:solidFill>
              <a:srgbClr val="4DB1A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2"/>
            <p:cNvSpPr/>
            <p:nvPr/>
          </p:nvSpPr>
          <p:spPr>
            <a:xfrm>
              <a:off x="3512751" y="1075381"/>
              <a:ext cx="108000" cy="108000"/>
            </a:xfrm>
            <a:prstGeom prst="rect">
              <a:avLst/>
            </a:prstGeom>
            <a:solidFill>
              <a:srgbClr val="C71A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2"/>
            <p:cNvSpPr/>
            <p:nvPr/>
          </p:nvSpPr>
          <p:spPr>
            <a:xfrm>
              <a:off x="3656811" y="1075381"/>
              <a:ext cx="108000" cy="108000"/>
            </a:xfrm>
            <a:prstGeom prst="rect">
              <a:avLst/>
            </a:prstGeom>
            <a:solidFill>
              <a:srgbClr val="E753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4" name="Google Shape;204;p22"/>
          <p:cNvSpPr txBox="1">
            <a:spLocks noGrp="1"/>
          </p:cNvSpPr>
          <p:nvPr>
            <p:ph type="title"/>
          </p:nvPr>
        </p:nvSpPr>
        <p:spPr>
          <a:xfrm>
            <a:off x="464056" y="256450"/>
            <a:ext cx="35013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US" sz="2700">
                <a:solidFill>
                  <a:srgbClr val="014C72"/>
                </a:solidFill>
                <a:latin typeface="Roboto Black"/>
                <a:ea typeface="Roboto Black"/>
                <a:cs typeface="Roboto Black"/>
                <a:sym typeface="Roboto Black"/>
              </a:rPr>
              <a:t>En 2024…</a:t>
            </a:r>
            <a:endParaRPr sz="2700">
              <a:solidFill>
                <a:srgbClr val="014C72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205" name="Google Shape;205;p22" title="pmge_2025-10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4223" y="200575"/>
            <a:ext cx="1803384" cy="81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3"/>
          <p:cNvSpPr txBox="1">
            <a:spLocks noGrp="1"/>
          </p:cNvSpPr>
          <p:nvPr>
            <p:ph type="title"/>
          </p:nvPr>
        </p:nvSpPr>
        <p:spPr>
          <a:xfrm>
            <a:off x="336424" y="116400"/>
            <a:ext cx="49830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oboto Black"/>
              <a:buNone/>
            </a:pPr>
            <a:r>
              <a:rPr lang="en-US" sz="2600">
                <a:solidFill>
                  <a:srgbClr val="014C72"/>
                </a:solidFill>
              </a:rPr>
              <a:t>Développement du réseau</a:t>
            </a:r>
            <a:endParaRPr sz="2600"/>
          </a:p>
        </p:txBody>
      </p:sp>
      <p:grpSp>
        <p:nvGrpSpPr>
          <p:cNvPr id="211" name="Google Shape;211;p23"/>
          <p:cNvGrpSpPr/>
          <p:nvPr/>
        </p:nvGrpSpPr>
        <p:grpSpPr>
          <a:xfrm>
            <a:off x="424717" y="597601"/>
            <a:ext cx="3160222" cy="108000"/>
            <a:chOff x="604589" y="1075381"/>
            <a:chExt cx="3160222" cy="108000"/>
          </a:xfrm>
        </p:grpSpPr>
        <p:sp>
          <p:nvSpPr>
            <p:cNvPr id="212" name="Google Shape;212;p23"/>
            <p:cNvSpPr/>
            <p:nvPr/>
          </p:nvSpPr>
          <p:spPr>
            <a:xfrm>
              <a:off x="604589" y="1075381"/>
              <a:ext cx="2711400" cy="105900"/>
            </a:xfrm>
            <a:prstGeom prst="rect">
              <a:avLst/>
            </a:prstGeom>
            <a:solidFill>
              <a:srgbClr val="AAB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23"/>
            <p:cNvSpPr/>
            <p:nvPr/>
          </p:nvSpPr>
          <p:spPr>
            <a:xfrm>
              <a:off x="3361549" y="1075381"/>
              <a:ext cx="108000" cy="108000"/>
            </a:xfrm>
            <a:prstGeom prst="rect">
              <a:avLst/>
            </a:prstGeom>
            <a:solidFill>
              <a:srgbClr val="4DB1A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3"/>
            <p:cNvSpPr/>
            <p:nvPr/>
          </p:nvSpPr>
          <p:spPr>
            <a:xfrm>
              <a:off x="3512751" y="1075381"/>
              <a:ext cx="108000" cy="108000"/>
            </a:xfrm>
            <a:prstGeom prst="rect">
              <a:avLst/>
            </a:prstGeom>
            <a:solidFill>
              <a:srgbClr val="C71A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3"/>
            <p:cNvSpPr/>
            <p:nvPr/>
          </p:nvSpPr>
          <p:spPr>
            <a:xfrm>
              <a:off x="3656811" y="1075381"/>
              <a:ext cx="108000" cy="108000"/>
            </a:xfrm>
            <a:prstGeom prst="rect">
              <a:avLst/>
            </a:prstGeom>
            <a:solidFill>
              <a:srgbClr val="E753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6" name="Google Shape;216;p23"/>
          <p:cNvSpPr txBox="1"/>
          <p:nvPr/>
        </p:nvSpPr>
        <p:spPr>
          <a:xfrm>
            <a:off x="336425" y="856650"/>
            <a:ext cx="7300200" cy="306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97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dirty="0" err="1">
                <a:solidFill>
                  <a:srgbClr val="F46524"/>
                </a:solidFill>
                <a:latin typeface="Roboto Black"/>
                <a:ea typeface="Roboto Black"/>
                <a:cs typeface="Roboto Black"/>
                <a:sym typeface="Roboto Black"/>
              </a:rPr>
              <a:t>Recrutement</a:t>
            </a:r>
            <a:r>
              <a:rPr lang="en-US" sz="1800" b="1" dirty="0">
                <a:solidFill>
                  <a:srgbClr val="F46524"/>
                </a:solidFill>
                <a:latin typeface="Roboto Black"/>
                <a:ea typeface="Roboto Black"/>
                <a:cs typeface="Roboto Black"/>
                <a:sym typeface="Roboto Black"/>
              </a:rPr>
              <a:t> </a:t>
            </a:r>
            <a:r>
              <a:rPr lang="en-US" sz="1800" b="1" dirty="0" err="1">
                <a:solidFill>
                  <a:srgbClr val="F46524"/>
                </a:solidFill>
                <a:latin typeface="Roboto Black"/>
                <a:ea typeface="Roboto Black"/>
                <a:cs typeface="Roboto Black"/>
                <a:sym typeface="Roboto Black"/>
              </a:rPr>
              <a:t>d’adhérents</a:t>
            </a:r>
            <a:r>
              <a:rPr lang="en-US" sz="1800" b="1" dirty="0">
                <a:solidFill>
                  <a:srgbClr val="F46524"/>
                </a:solidFill>
                <a:latin typeface="Roboto Black"/>
                <a:ea typeface="Roboto Black"/>
                <a:cs typeface="Roboto Black"/>
                <a:sym typeface="Roboto Black"/>
              </a:rPr>
              <a:t> et contacts </a:t>
            </a:r>
            <a:r>
              <a:rPr lang="en-US" sz="1800" b="1" dirty="0" err="1">
                <a:solidFill>
                  <a:srgbClr val="F46524"/>
                </a:solidFill>
                <a:latin typeface="Roboto Black"/>
                <a:ea typeface="Roboto Black"/>
                <a:cs typeface="Roboto Black"/>
                <a:sym typeface="Roboto Black"/>
              </a:rPr>
              <a:t>partenaires</a:t>
            </a:r>
            <a:endParaRPr sz="1800" b="1" dirty="0">
              <a:solidFill>
                <a:srgbClr val="F46524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marL="1397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1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1" indent="-3098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■"/>
            </a:pPr>
            <a:r>
              <a:rPr lang="en-US" b="0" i="0" u="none" strike="noStrike" cap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Acteurs</a:t>
            </a:r>
            <a:r>
              <a:rPr lang="en-US" b="0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publics et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privés</a:t>
            </a:r>
            <a:r>
              <a:rPr lang="en-US" b="0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1" indent="-3098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■"/>
            </a:pPr>
            <a:r>
              <a:rPr lang="en-US" b="0" i="0" u="none" strike="noStrike" cap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Fondations</a:t>
            </a:r>
            <a:r>
              <a:rPr lang="en-US" b="0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et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entreprises</a:t>
            </a:r>
            <a:endParaRPr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1" indent="-3098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■"/>
            </a:pPr>
            <a:r>
              <a:rPr lang="en-US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Levée de fonds</a:t>
            </a:r>
            <a:r>
              <a:rPr lang="en-US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: </a:t>
            </a:r>
            <a:r>
              <a:rPr lang="en-US" b="0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AFF et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Admical</a:t>
            </a:r>
            <a:endParaRPr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1" indent="-3098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■"/>
            </a:pPr>
            <a:r>
              <a:rPr lang="en-US" b="1" i="0" u="none" strike="noStrike" cap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Accompagnement</a:t>
            </a:r>
            <a:r>
              <a:rPr lang="en-US" b="1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en-US" b="1" i="0" u="none" strike="noStrike" cap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projets</a:t>
            </a:r>
            <a:r>
              <a:rPr lang="en-US" b="0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: CRESS, </a:t>
            </a:r>
            <a:r>
              <a:rPr lang="en-US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DLA et Mouvement </a:t>
            </a:r>
            <a:r>
              <a:rPr lang="en-US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associatif</a:t>
            </a:r>
            <a:endParaRPr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1" indent="-3098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■"/>
            </a:pPr>
            <a:r>
              <a:rPr lang="en-US" b="1" i="0" u="none" strike="noStrike" cap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Têtes</a:t>
            </a:r>
            <a:r>
              <a:rPr lang="en-US" b="1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de réseau </a:t>
            </a:r>
            <a:r>
              <a:rPr lang="en-US" b="0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Grabuge</a:t>
            </a:r>
            <a:r>
              <a:rPr lang="en-US" b="0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Plan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d’Est</a:t>
            </a:r>
            <a:r>
              <a:rPr lang="en-US" b="0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Interbibly</a:t>
            </a:r>
            <a:r>
              <a:rPr lang="en-US" b="0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Tiers-Lieux,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Maisons</a:t>
            </a:r>
            <a:r>
              <a:rPr lang="en-US" b="0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des associations, Réseaux </a:t>
            </a:r>
            <a:r>
              <a:rPr lang="en-US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d’entreprises</a:t>
            </a:r>
            <a:r>
              <a:rPr lang="en-US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(</a:t>
            </a:r>
            <a:r>
              <a:rPr lang="en-US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entreprises</a:t>
            </a:r>
            <a:r>
              <a:rPr lang="en-US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pour la </a:t>
            </a:r>
            <a:r>
              <a:rPr lang="en-US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cité</a:t>
            </a:r>
            <a:r>
              <a:rPr lang="en-US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les </a:t>
            </a:r>
            <a:r>
              <a:rPr lang="en-US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entreprises</a:t>
            </a:r>
            <a:r>
              <a:rPr lang="en-US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s’engagent</a:t>
            </a:r>
            <a:r>
              <a:rPr lang="en-US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…)</a:t>
            </a:r>
            <a:endParaRPr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1" indent="-3098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■"/>
            </a:pPr>
            <a:r>
              <a:rPr lang="en-US" b="1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Partenaires</a:t>
            </a:r>
            <a:r>
              <a:rPr lang="en-US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média</a:t>
            </a:r>
            <a:r>
              <a:rPr lang="en-US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: Club de la Presse, Les petites affiches…</a:t>
            </a:r>
            <a:endParaRPr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7" name="Google Shape;217;p23" title="pmge_2025-10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4223" y="200575"/>
            <a:ext cx="1803384" cy="81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5"/>
          <p:cNvSpPr txBox="1">
            <a:spLocks noGrp="1"/>
          </p:cNvSpPr>
          <p:nvPr>
            <p:ph type="title"/>
          </p:nvPr>
        </p:nvSpPr>
        <p:spPr>
          <a:xfrm>
            <a:off x="363672" y="246900"/>
            <a:ext cx="64029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oboto Black"/>
              <a:buNone/>
            </a:pPr>
            <a:r>
              <a:rPr lang="en-US" sz="2600">
                <a:solidFill>
                  <a:srgbClr val="014C72"/>
                </a:solidFill>
              </a:rPr>
              <a:t>Sensibilisation &amp; accompagnement</a:t>
            </a:r>
            <a:endParaRPr sz="2600"/>
          </a:p>
        </p:txBody>
      </p:sp>
      <p:grpSp>
        <p:nvGrpSpPr>
          <p:cNvPr id="237" name="Google Shape;237;p25"/>
          <p:cNvGrpSpPr/>
          <p:nvPr/>
        </p:nvGrpSpPr>
        <p:grpSpPr>
          <a:xfrm>
            <a:off x="477292" y="728101"/>
            <a:ext cx="3160222" cy="108000"/>
            <a:chOff x="604589" y="1075381"/>
            <a:chExt cx="3160222" cy="108000"/>
          </a:xfrm>
        </p:grpSpPr>
        <p:sp>
          <p:nvSpPr>
            <p:cNvPr id="238" name="Google Shape;238;p25"/>
            <p:cNvSpPr/>
            <p:nvPr/>
          </p:nvSpPr>
          <p:spPr>
            <a:xfrm>
              <a:off x="604589" y="1075381"/>
              <a:ext cx="2711400" cy="105900"/>
            </a:xfrm>
            <a:prstGeom prst="rect">
              <a:avLst/>
            </a:prstGeom>
            <a:solidFill>
              <a:srgbClr val="AAB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5"/>
            <p:cNvSpPr/>
            <p:nvPr/>
          </p:nvSpPr>
          <p:spPr>
            <a:xfrm>
              <a:off x="3361549" y="1075381"/>
              <a:ext cx="108000" cy="108000"/>
            </a:xfrm>
            <a:prstGeom prst="rect">
              <a:avLst/>
            </a:prstGeom>
            <a:solidFill>
              <a:srgbClr val="4DB1A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5"/>
            <p:cNvSpPr/>
            <p:nvPr/>
          </p:nvSpPr>
          <p:spPr>
            <a:xfrm>
              <a:off x="3512751" y="1075381"/>
              <a:ext cx="108000" cy="108000"/>
            </a:xfrm>
            <a:prstGeom prst="rect">
              <a:avLst/>
            </a:prstGeom>
            <a:solidFill>
              <a:srgbClr val="C71A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25"/>
            <p:cNvSpPr/>
            <p:nvPr/>
          </p:nvSpPr>
          <p:spPr>
            <a:xfrm>
              <a:off x="3656811" y="1075381"/>
              <a:ext cx="108000" cy="108000"/>
            </a:xfrm>
            <a:prstGeom prst="rect">
              <a:avLst/>
            </a:prstGeom>
            <a:solidFill>
              <a:srgbClr val="E753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2" name="Google Shape;242;p25"/>
          <p:cNvSpPr txBox="1"/>
          <p:nvPr/>
        </p:nvSpPr>
        <p:spPr>
          <a:xfrm>
            <a:off x="282400" y="980950"/>
            <a:ext cx="8141100" cy="11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F46524"/>
                </a:solidFill>
                <a:latin typeface="Roboto Black"/>
                <a:ea typeface="Roboto Black"/>
                <a:cs typeface="Roboto Black"/>
                <a:sym typeface="Roboto Black"/>
              </a:rPr>
              <a:t>Porteurs</a:t>
            </a:r>
            <a:r>
              <a:rPr lang="en-US" sz="1800" b="1" dirty="0">
                <a:solidFill>
                  <a:srgbClr val="F46524"/>
                </a:solidFill>
                <a:latin typeface="Roboto Black"/>
                <a:ea typeface="Roboto Black"/>
                <a:cs typeface="Roboto Black"/>
                <a:sym typeface="Roboto Black"/>
              </a:rPr>
              <a:t> de </a:t>
            </a:r>
            <a:r>
              <a:rPr lang="en-US" sz="1800" b="1" dirty="0" err="1">
                <a:solidFill>
                  <a:srgbClr val="F46524"/>
                </a:solidFill>
                <a:latin typeface="Roboto Black"/>
                <a:ea typeface="Roboto Black"/>
                <a:cs typeface="Roboto Black"/>
                <a:sym typeface="Roboto Black"/>
              </a:rPr>
              <a:t>projets</a:t>
            </a:r>
            <a:endParaRPr sz="1800" b="1" dirty="0">
              <a:solidFill>
                <a:srgbClr val="F46524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■"/>
            </a:pPr>
            <a:r>
              <a:rPr lang="en-US" b="0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RDV, conseils et re</a:t>
            </a:r>
            <a:r>
              <a:rPr lang="en-US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direction</a:t>
            </a:r>
            <a:endParaRPr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■"/>
            </a:pPr>
            <a:r>
              <a:rPr lang="en-US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Sensibilisation</a:t>
            </a:r>
            <a:r>
              <a:rPr lang="en-US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et </a:t>
            </a:r>
            <a:r>
              <a:rPr lang="en-US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accompagnement</a:t>
            </a:r>
            <a:r>
              <a:rPr lang="en-US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: </a:t>
            </a:r>
            <a:endParaRPr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75315"/>
              </a:buClr>
              <a:buSzPts val="1400"/>
              <a:buFont typeface="Roboto"/>
              <a:buChar char="✓"/>
            </a:pPr>
            <a:r>
              <a:rPr lang="en-US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partenariats</a:t>
            </a:r>
            <a:r>
              <a:rPr lang="en-US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DLA, </a:t>
            </a:r>
            <a:r>
              <a:rPr lang="en-US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mouvement</a:t>
            </a:r>
            <a:r>
              <a:rPr lang="en-US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associatif</a:t>
            </a:r>
            <a:r>
              <a:rPr lang="en-US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et </a:t>
            </a:r>
            <a:r>
              <a:rPr lang="en-US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têtes</a:t>
            </a:r>
            <a:r>
              <a:rPr lang="en-US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de réseaux</a:t>
            </a:r>
            <a:endParaRPr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3716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46524"/>
                </a:solidFill>
                <a:latin typeface="Roboto Black"/>
                <a:ea typeface="Roboto Black"/>
                <a:cs typeface="Roboto Black"/>
                <a:sym typeface="Roboto Black"/>
              </a:rPr>
              <a:t>Réseaux </a:t>
            </a:r>
            <a:r>
              <a:rPr lang="en-US" sz="1800" b="1" dirty="0" err="1">
                <a:solidFill>
                  <a:srgbClr val="F46524"/>
                </a:solidFill>
                <a:latin typeface="Roboto Black"/>
                <a:ea typeface="Roboto Black"/>
                <a:cs typeface="Roboto Black"/>
                <a:sym typeface="Roboto Black"/>
              </a:rPr>
              <a:t>professionnels</a:t>
            </a:r>
            <a:r>
              <a:rPr lang="en-US" sz="1800" b="1" dirty="0">
                <a:solidFill>
                  <a:srgbClr val="F46524"/>
                </a:solidFill>
                <a:latin typeface="Roboto Black"/>
                <a:ea typeface="Roboto Black"/>
                <a:cs typeface="Roboto Black"/>
                <a:sym typeface="Roboto Black"/>
              </a:rPr>
              <a:t> et </a:t>
            </a:r>
            <a:r>
              <a:rPr lang="en-US" sz="1800" b="1" dirty="0" err="1">
                <a:solidFill>
                  <a:srgbClr val="F46524"/>
                </a:solidFill>
                <a:latin typeface="Roboto Black"/>
                <a:ea typeface="Roboto Black"/>
                <a:cs typeface="Roboto Black"/>
                <a:sym typeface="Roboto Black"/>
              </a:rPr>
              <a:t>économiques</a:t>
            </a:r>
            <a:r>
              <a:rPr lang="en-US" sz="1800" b="1" dirty="0">
                <a:solidFill>
                  <a:srgbClr val="F46524"/>
                </a:solidFill>
                <a:latin typeface="Roboto Black"/>
                <a:ea typeface="Roboto Black"/>
                <a:cs typeface="Roboto Black"/>
                <a:sym typeface="Roboto Black"/>
              </a:rPr>
              <a:t> </a:t>
            </a:r>
            <a:endParaRPr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■"/>
            </a:pPr>
            <a:r>
              <a:rPr lang="en-US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</a:t>
            </a:r>
            <a:r>
              <a:rPr lang="en-US" b="0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nterventions,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webinaires</a:t>
            </a:r>
            <a:r>
              <a:rPr lang="en-US" b="0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rencontres</a:t>
            </a:r>
            <a:endParaRPr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75315"/>
              </a:buClr>
              <a:buSzPts val="1400"/>
              <a:buFont typeface="Roboto"/>
              <a:buChar char="✓"/>
            </a:pPr>
            <a:r>
              <a:rPr lang="en-US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opportunités</a:t>
            </a:r>
            <a:r>
              <a:rPr lang="en-US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via réseaux des </a:t>
            </a:r>
            <a:r>
              <a:rPr lang="en-US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fondateurs</a:t>
            </a:r>
            <a:r>
              <a:rPr lang="en-US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(OEC, DRAC)</a:t>
            </a:r>
            <a:endParaRPr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3" name="Google Shape;243;p25"/>
          <p:cNvSpPr txBox="1"/>
          <p:nvPr/>
        </p:nvSpPr>
        <p:spPr>
          <a:xfrm>
            <a:off x="439050" y="3542125"/>
            <a:ext cx="6369300" cy="68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✚"/>
            </a:pPr>
            <a:r>
              <a:rPr lang="en-US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Forte </a:t>
            </a:r>
            <a:r>
              <a:rPr lang="en-US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demande</a:t>
            </a:r>
            <a:r>
              <a:rPr lang="en-US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en-US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sensibilisation</a:t>
            </a:r>
            <a:r>
              <a:rPr lang="en-US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des </a:t>
            </a:r>
            <a:r>
              <a:rPr lang="en-US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mécènes</a:t>
            </a:r>
            <a:r>
              <a:rPr lang="en-US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et </a:t>
            </a:r>
            <a:r>
              <a:rPr lang="en-US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porteurs</a:t>
            </a:r>
            <a:r>
              <a:rPr lang="en-US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en-US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projets</a:t>
            </a:r>
            <a:endParaRPr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✚"/>
            </a:pPr>
            <a:r>
              <a:rPr lang="en-US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Outils</a:t>
            </a:r>
            <a:r>
              <a:rPr lang="en-US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en-US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sensibilisation</a:t>
            </a:r>
            <a:r>
              <a:rPr lang="en-US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appréciés</a:t>
            </a:r>
            <a:endParaRPr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4" name="Google Shape;244;p25" title="pmge_2025-10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4223" y="200575"/>
            <a:ext cx="1803384" cy="81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900" y="675300"/>
            <a:ext cx="7870975" cy="4338674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6"/>
          <p:cNvSpPr txBox="1"/>
          <p:nvPr/>
        </p:nvSpPr>
        <p:spPr>
          <a:xfrm>
            <a:off x="193800" y="54900"/>
            <a:ext cx="5161500" cy="5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97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None/>
            </a:pPr>
            <a:r>
              <a:rPr lang="en-US" sz="2400">
                <a:solidFill>
                  <a:srgbClr val="014C72"/>
                </a:solidFill>
                <a:latin typeface="Roboto Black"/>
                <a:ea typeface="Roboto Black"/>
                <a:cs typeface="Roboto Black"/>
                <a:sym typeface="Roboto Black"/>
              </a:rPr>
              <a:t>Événements et interventions</a:t>
            </a:r>
            <a:endParaRPr sz="2400">
              <a:solidFill>
                <a:srgbClr val="014C72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grpSp>
        <p:nvGrpSpPr>
          <p:cNvPr id="252" name="Google Shape;252;p26"/>
          <p:cNvGrpSpPr/>
          <p:nvPr/>
        </p:nvGrpSpPr>
        <p:grpSpPr>
          <a:xfrm>
            <a:off x="429492" y="488001"/>
            <a:ext cx="3160222" cy="108000"/>
            <a:chOff x="604589" y="1075381"/>
            <a:chExt cx="3160222" cy="108000"/>
          </a:xfrm>
        </p:grpSpPr>
        <p:sp>
          <p:nvSpPr>
            <p:cNvPr id="253" name="Google Shape;253;p26"/>
            <p:cNvSpPr/>
            <p:nvPr/>
          </p:nvSpPr>
          <p:spPr>
            <a:xfrm>
              <a:off x="604589" y="1075381"/>
              <a:ext cx="2711400" cy="105900"/>
            </a:xfrm>
            <a:prstGeom prst="rect">
              <a:avLst/>
            </a:prstGeom>
            <a:solidFill>
              <a:srgbClr val="AAB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26"/>
            <p:cNvSpPr/>
            <p:nvPr/>
          </p:nvSpPr>
          <p:spPr>
            <a:xfrm>
              <a:off x="3361549" y="1075381"/>
              <a:ext cx="108000" cy="108000"/>
            </a:xfrm>
            <a:prstGeom prst="rect">
              <a:avLst/>
            </a:prstGeom>
            <a:solidFill>
              <a:srgbClr val="4DB1A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26"/>
            <p:cNvSpPr/>
            <p:nvPr/>
          </p:nvSpPr>
          <p:spPr>
            <a:xfrm>
              <a:off x="3512751" y="1075381"/>
              <a:ext cx="108000" cy="108000"/>
            </a:xfrm>
            <a:prstGeom prst="rect">
              <a:avLst/>
            </a:prstGeom>
            <a:solidFill>
              <a:srgbClr val="C71A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6"/>
            <p:cNvSpPr/>
            <p:nvPr/>
          </p:nvSpPr>
          <p:spPr>
            <a:xfrm>
              <a:off x="3656811" y="1075381"/>
              <a:ext cx="108000" cy="108000"/>
            </a:xfrm>
            <a:prstGeom prst="rect">
              <a:avLst/>
            </a:prstGeom>
            <a:solidFill>
              <a:srgbClr val="E753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8"/>
          <p:cNvSpPr txBox="1"/>
          <p:nvPr/>
        </p:nvSpPr>
        <p:spPr>
          <a:xfrm>
            <a:off x="9425275" y="2093850"/>
            <a:ext cx="3465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5" name="Google Shape;27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6250" y="267150"/>
            <a:ext cx="3831308" cy="4105649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8"/>
          <p:cNvSpPr txBox="1"/>
          <p:nvPr/>
        </p:nvSpPr>
        <p:spPr>
          <a:xfrm>
            <a:off x="294850" y="807350"/>
            <a:ext cx="4578000" cy="18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457200" marR="0" lvl="1" indent="-3098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■"/>
            </a:pPr>
            <a:r>
              <a:rPr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Mis en ligne en mai 2024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1" indent="-3098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■"/>
            </a:pPr>
            <a:r>
              <a:rPr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300 visiteurs par mois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46524"/>
              </a:buClr>
              <a:buSzPts val="1400"/>
              <a:buFont typeface="Roboto"/>
              <a:buChar char="✓"/>
            </a:pPr>
            <a:r>
              <a:rPr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Page d’accueil donnant une synthèse des informations principales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46524"/>
              </a:buClr>
              <a:buSzPts val="1400"/>
              <a:buFont typeface="Roboto"/>
              <a:buChar char="✓"/>
            </a:pPr>
            <a:r>
              <a:rPr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 permis un référencement du Pôle et une visibilité importante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7" name="Google Shape;277;p28"/>
          <p:cNvSpPr txBox="1"/>
          <p:nvPr/>
        </p:nvSpPr>
        <p:spPr>
          <a:xfrm>
            <a:off x="248550" y="2997175"/>
            <a:ext cx="5451900" cy="16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✚"/>
            </a:pPr>
            <a:r>
              <a:rPr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Informations principales disponibles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✚"/>
            </a:pPr>
            <a:r>
              <a:rPr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Visibilité du Pôle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✚"/>
            </a:pPr>
            <a:r>
              <a:rPr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Partenariat avec Hara Consulting :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"/>
              <a:buChar char="➡"/>
            </a:pPr>
            <a:r>
              <a:rPr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optimisation du contenu et du référencement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"/>
              <a:buChar char="➡"/>
            </a:pPr>
            <a:r>
              <a:rPr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préparation de la V2 plus détaillée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"/>
              <a:buChar char="➡"/>
            </a:pPr>
            <a:r>
              <a:rPr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tarif partenaire + grande disponibilité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8" name="Google Shape;278;p28"/>
          <p:cNvSpPr txBox="1"/>
          <p:nvPr/>
        </p:nvSpPr>
        <p:spPr>
          <a:xfrm>
            <a:off x="315475" y="90800"/>
            <a:ext cx="3000000" cy="5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014C72"/>
                </a:solidFill>
                <a:latin typeface="Roboto Black"/>
                <a:ea typeface="Roboto Black"/>
                <a:cs typeface="Roboto Black"/>
                <a:sym typeface="Roboto Black"/>
              </a:rPr>
              <a:t>Site internet</a:t>
            </a:r>
            <a:endParaRPr sz="1200"/>
          </a:p>
        </p:txBody>
      </p:sp>
      <p:grpSp>
        <p:nvGrpSpPr>
          <p:cNvPr id="279" name="Google Shape;279;p28"/>
          <p:cNvGrpSpPr/>
          <p:nvPr/>
        </p:nvGrpSpPr>
        <p:grpSpPr>
          <a:xfrm>
            <a:off x="434267" y="642051"/>
            <a:ext cx="3160222" cy="108000"/>
            <a:chOff x="604589" y="1075381"/>
            <a:chExt cx="3160222" cy="108000"/>
          </a:xfrm>
        </p:grpSpPr>
        <p:sp>
          <p:nvSpPr>
            <p:cNvPr id="280" name="Google Shape;280;p28"/>
            <p:cNvSpPr/>
            <p:nvPr/>
          </p:nvSpPr>
          <p:spPr>
            <a:xfrm>
              <a:off x="604589" y="1075381"/>
              <a:ext cx="2711400" cy="105900"/>
            </a:xfrm>
            <a:prstGeom prst="rect">
              <a:avLst/>
            </a:prstGeom>
            <a:solidFill>
              <a:srgbClr val="AAB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28"/>
            <p:cNvSpPr/>
            <p:nvPr/>
          </p:nvSpPr>
          <p:spPr>
            <a:xfrm>
              <a:off x="3361549" y="1075381"/>
              <a:ext cx="108000" cy="108000"/>
            </a:xfrm>
            <a:prstGeom prst="rect">
              <a:avLst/>
            </a:prstGeom>
            <a:solidFill>
              <a:srgbClr val="4DB1A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28"/>
            <p:cNvSpPr/>
            <p:nvPr/>
          </p:nvSpPr>
          <p:spPr>
            <a:xfrm>
              <a:off x="3512751" y="1075381"/>
              <a:ext cx="108000" cy="108000"/>
            </a:xfrm>
            <a:prstGeom prst="rect">
              <a:avLst/>
            </a:prstGeom>
            <a:solidFill>
              <a:srgbClr val="C71A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28"/>
            <p:cNvSpPr/>
            <p:nvPr/>
          </p:nvSpPr>
          <p:spPr>
            <a:xfrm>
              <a:off x="3656811" y="1075381"/>
              <a:ext cx="108000" cy="108000"/>
            </a:xfrm>
            <a:prstGeom prst="rect">
              <a:avLst/>
            </a:prstGeom>
            <a:solidFill>
              <a:srgbClr val="E753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pic>
        <p:nvPicPr>
          <p:cNvPr id="289" name="Google Shape;28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6075" y="130750"/>
            <a:ext cx="3757653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29"/>
          <p:cNvSpPr txBox="1"/>
          <p:nvPr/>
        </p:nvSpPr>
        <p:spPr>
          <a:xfrm>
            <a:off x="523325" y="130750"/>
            <a:ext cx="4047300" cy="39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oboto Black"/>
              <a:buNone/>
            </a:pPr>
            <a:r>
              <a:rPr lang="en-US" sz="2600">
                <a:solidFill>
                  <a:srgbClr val="014C72"/>
                </a:solidFill>
                <a:latin typeface="Roboto Black"/>
                <a:ea typeface="Roboto Black"/>
                <a:cs typeface="Roboto Black"/>
                <a:sym typeface="Roboto Black"/>
              </a:rPr>
              <a:t>Lettre d’information</a:t>
            </a:r>
            <a:r>
              <a:rPr lang="en-US" sz="2800">
                <a:solidFill>
                  <a:srgbClr val="014C72"/>
                </a:solidFill>
                <a:latin typeface="Roboto Black"/>
                <a:ea typeface="Roboto Black"/>
                <a:cs typeface="Roboto Black"/>
                <a:sym typeface="Roboto Black"/>
              </a:rPr>
              <a:t> </a:t>
            </a:r>
            <a:endParaRPr sz="2800">
              <a:solidFill>
                <a:srgbClr val="014C72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marL="1397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397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20"/>
              <a:buFont typeface="Roboto"/>
              <a:buChar char="■"/>
            </a:pPr>
            <a:r>
              <a:rPr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 éditions en 2024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20"/>
              <a:buFont typeface="Roboto"/>
              <a:buChar char="■"/>
            </a:pPr>
            <a:r>
              <a:rPr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400 lecteurs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20"/>
              <a:buFont typeface="Roboto"/>
              <a:buChar char="■"/>
            </a:pPr>
            <a:r>
              <a:rPr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Taux d’ouverture : 85%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20"/>
              <a:buFont typeface="Roboto"/>
              <a:buChar char="■"/>
            </a:pPr>
            <a:r>
              <a:rPr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Rédigée avec la veille quotidienne et les retours du terrain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✚"/>
            </a:pPr>
            <a:r>
              <a:rPr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Appréciée pour son contenu par les lecteurs et les acteurs</a:t>
            </a:r>
            <a:endParaRPr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✚"/>
            </a:pPr>
            <a:r>
              <a:rPr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Rubrique la plus consultée : appels à projets</a:t>
            </a:r>
            <a:endParaRPr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✚"/>
            </a:pPr>
            <a:r>
              <a:rPr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L’outil le plus direct de contact avec les acteurs du mécénat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92" name="Google Shape;292;p29"/>
          <p:cNvGrpSpPr/>
          <p:nvPr/>
        </p:nvGrpSpPr>
        <p:grpSpPr>
          <a:xfrm>
            <a:off x="599792" y="656401"/>
            <a:ext cx="3160222" cy="108000"/>
            <a:chOff x="604589" y="1075381"/>
            <a:chExt cx="3160222" cy="108000"/>
          </a:xfrm>
        </p:grpSpPr>
        <p:sp>
          <p:nvSpPr>
            <p:cNvPr id="293" name="Google Shape;293;p29"/>
            <p:cNvSpPr/>
            <p:nvPr/>
          </p:nvSpPr>
          <p:spPr>
            <a:xfrm>
              <a:off x="604589" y="1075381"/>
              <a:ext cx="2711400" cy="105900"/>
            </a:xfrm>
            <a:prstGeom prst="rect">
              <a:avLst/>
            </a:prstGeom>
            <a:solidFill>
              <a:srgbClr val="AAB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3361549" y="1075381"/>
              <a:ext cx="108000" cy="108000"/>
            </a:xfrm>
            <a:prstGeom prst="rect">
              <a:avLst/>
            </a:prstGeom>
            <a:solidFill>
              <a:srgbClr val="4DB1A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29"/>
            <p:cNvSpPr/>
            <p:nvPr/>
          </p:nvSpPr>
          <p:spPr>
            <a:xfrm>
              <a:off x="3512751" y="1075381"/>
              <a:ext cx="108000" cy="108000"/>
            </a:xfrm>
            <a:prstGeom prst="rect">
              <a:avLst/>
            </a:prstGeom>
            <a:solidFill>
              <a:srgbClr val="C71A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29"/>
            <p:cNvSpPr/>
            <p:nvPr/>
          </p:nvSpPr>
          <p:spPr>
            <a:xfrm>
              <a:off x="3656811" y="1075381"/>
              <a:ext cx="108000" cy="108000"/>
            </a:xfrm>
            <a:prstGeom prst="rect">
              <a:avLst/>
            </a:prstGeom>
            <a:solidFill>
              <a:srgbClr val="E753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0"/>
          <p:cNvSpPr txBox="1"/>
          <p:nvPr/>
        </p:nvSpPr>
        <p:spPr>
          <a:xfrm>
            <a:off x="294725" y="139500"/>
            <a:ext cx="5280600" cy="47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600">
                <a:solidFill>
                  <a:srgbClr val="014C72"/>
                </a:solidFill>
                <a:latin typeface="Roboto Black"/>
                <a:ea typeface="Roboto Black"/>
                <a:cs typeface="Roboto Black"/>
                <a:sym typeface="Roboto Black"/>
              </a:rPr>
              <a:t>Evénements et interventions</a:t>
            </a:r>
            <a:endParaRPr sz="2600">
              <a:solidFill>
                <a:srgbClr val="014C72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600">
              <a:solidFill>
                <a:srgbClr val="014C72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Les événements et collaborations ont permis de :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✓"/>
            </a:pPr>
            <a:r>
              <a:rPr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faire connaître le Pôle et de légitimer son positionnement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✓"/>
            </a:pPr>
            <a:r>
              <a:rPr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partager l’expertise des membres 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✓"/>
            </a:pPr>
            <a:r>
              <a:rPr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développer le réseau et recruter des membres actifs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Des opportunités de collaboration et idées d’actions sont apparues :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46524"/>
              </a:buClr>
              <a:buSzPts val="1400"/>
              <a:buFont typeface="Roboto"/>
              <a:buChar char="➡"/>
            </a:pPr>
            <a:r>
              <a:rPr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nouveaux événements et interventions,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46524"/>
              </a:buClr>
              <a:buSzPts val="1400"/>
              <a:buFont typeface="Roboto"/>
              <a:buChar char="➡"/>
            </a:pPr>
            <a:r>
              <a:rPr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collège : entreprises mécènes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46524"/>
              </a:buClr>
              <a:buSzPts val="1400"/>
              <a:buFont typeface="Roboto"/>
              <a:buChar char="➡"/>
            </a:pPr>
            <a:r>
              <a:rPr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parcours d’accompagnement pour les porteurs de projets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46524"/>
              </a:buClr>
              <a:buSzPts val="1400"/>
              <a:buFont typeface="Roboto"/>
              <a:buChar char="➡"/>
            </a:pPr>
            <a:r>
              <a:rPr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permanences d’experts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46524"/>
              </a:buClr>
              <a:buSzPts val="1400"/>
              <a:buFont typeface="Roboto"/>
              <a:buChar char="➡"/>
            </a:pPr>
            <a:r>
              <a:rPr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outils spécifiques (kits, fiches actions, etc)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46524"/>
              </a:buClr>
              <a:buSzPts val="1400"/>
              <a:buFont typeface="Roboto"/>
              <a:buChar char="➡"/>
            </a:pPr>
            <a:r>
              <a:rPr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nouveaux partenariats (CRESS, têtes de réseaux…)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2" name="Google Shape;30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5075" y="60700"/>
            <a:ext cx="3239749" cy="182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4526" y="2613750"/>
            <a:ext cx="2105098" cy="1578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10927" y="1475998"/>
            <a:ext cx="2407977" cy="1604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89857" y="3910937"/>
            <a:ext cx="2424080" cy="1118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6" name="Google Shape;306;p30"/>
          <p:cNvGrpSpPr/>
          <p:nvPr/>
        </p:nvGrpSpPr>
        <p:grpSpPr>
          <a:xfrm>
            <a:off x="384692" y="670751"/>
            <a:ext cx="3160222" cy="108000"/>
            <a:chOff x="604589" y="1075381"/>
            <a:chExt cx="3160222" cy="108000"/>
          </a:xfrm>
        </p:grpSpPr>
        <p:sp>
          <p:nvSpPr>
            <p:cNvPr id="307" name="Google Shape;307;p30"/>
            <p:cNvSpPr/>
            <p:nvPr/>
          </p:nvSpPr>
          <p:spPr>
            <a:xfrm>
              <a:off x="604589" y="1075381"/>
              <a:ext cx="2711400" cy="105900"/>
            </a:xfrm>
            <a:prstGeom prst="rect">
              <a:avLst/>
            </a:prstGeom>
            <a:solidFill>
              <a:srgbClr val="AAB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30"/>
            <p:cNvSpPr/>
            <p:nvPr/>
          </p:nvSpPr>
          <p:spPr>
            <a:xfrm>
              <a:off x="3361549" y="1075381"/>
              <a:ext cx="108000" cy="108000"/>
            </a:xfrm>
            <a:prstGeom prst="rect">
              <a:avLst/>
            </a:prstGeom>
            <a:solidFill>
              <a:srgbClr val="4DB1A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30"/>
            <p:cNvSpPr/>
            <p:nvPr/>
          </p:nvSpPr>
          <p:spPr>
            <a:xfrm>
              <a:off x="3512751" y="1075381"/>
              <a:ext cx="108000" cy="108000"/>
            </a:xfrm>
            <a:prstGeom prst="rect">
              <a:avLst/>
            </a:prstGeom>
            <a:solidFill>
              <a:srgbClr val="C71A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0"/>
            <p:cNvSpPr/>
            <p:nvPr/>
          </p:nvSpPr>
          <p:spPr>
            <a:xfrm>
              <a:off x="3656811" y="1075381"/>
              <a:ext cx="108000" cy="108000"/>
            </a:xfrm>
            <a:prstGeom prst="rect">
              <a:avLst/>
            </a:prstGeom>
            <a:solidFill>
              <a:srgbClr val="E753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1"/>
          <p:cNvSpPr/>
          <p:nvPr/>
        </p:nvSpPr>
        <p:spPr>
          <a:xfrm>
            <a:off x="-16050" y="2064550"/>
            <a:ext cx="9176100" cy="3173400"/>
          </a:xfrm>
          <a:prstGeom prst="rect">
            <a:avLst/>
          </a:prstGeom>
          <a:solidFill>
            <a:srgbClr val="E75315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ACTIONS 2025</a:t>
            </a:r>
            <a:endParaRPr sz="37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6" name="Google Shape;316;p31" title="pmge_logo_signature@3x-10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2100" y="274600"/>
            <a:ext cx="5616900" cy="140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D2863EDBEE8A04DA71ED6E46BC035E2" ma:contentTypeVersion="19" ma:contentTypeDescription="Crée un document." ma:contentTypeScope="" ma:versionID="8b896fbcdfa3d9fb9645b5a0e20d4517">
  <xsd:schema xmlns:xsd="http://www.w3.org/2001/XMLSchema" xmlns:xs="http://www.w3.org/2001/XMLSchema" xmlns:p="http://schemas.microsoft.com/office/2006/metadata/properties" xmlns:ns2="20a846c1-98e2-4a44-ac53-377c8104fea0" xmlns:ns3="f29ec989-5f52-40e0-89d1-24d567e2a37c" xmlns:ns4="4ef4c730-df2a-4c84-b73a-9ff39b7f7032" targetNamespace="http://schemas.microsoft.com/office/2006/metadata/properties" ma:root="true" ma:fieldsID="3569826bbb73b7e9b115dc50784425ac" ns2:_="" ns3:_="" ns4:_="">
    <xsd:import namespace="20a846c1-98e2-4a44-ac53-377c8104fea0"/>
    <xsd:import namespace="f29ec989-5f52-40e0-89d1-24d567e2a37c"/>
    <xsd:import namespace="4ef4c730-df2a-4c84-b73a-9ff39b7f703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4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a846c1-98e2-4a44-ac53-377c8104fea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9ec989-5f52-40e0-89d1-24d567e2a3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61ae2800-dfb3-4071-8393-313b9c85a4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f4c730-df2a-4c84-b73a-9ff39b7f7032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2c328450-e391-4090-b10d-d88c8ca49c23}" ma:internalName="TaxCatchAll" ma:showField="CatchAllData" ma:web="4ef4c730-df2a-4c84-b73a-9ff39b7f70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29ec989-5f52-40e0-89d1-24d567e2a37c">
      <Terms xmlns="http://schemas.microsoft.com/office/infopath/2007/PartnerControls"/>
    </lcf76f155ced4ddcb4097134ff3c332f>
    <TaxCatchAll xmlns="4ef4c730-df2a-4c84-b73a-9ff39b7f7032" xsi:nil="true"/>
  </documentManagement>
</p:properties>
</file>

<file path=customXml/itemProps1.xml><?xml version="1.0" encoding="utf-8"?>
<ds:datastoreItem xmlns:ds="http://schemas.openxmlformats.org/officeDocument/2006/customXml" ds:itemID="{0E8E2DF7-AF09-4AB5-8681-990EF9E1013A}"/>
</file>

<file path=customXml/itemProps2.xml><?xml version="1.0" encoding="utf-8"?>
<ds:datastoreItem xmlns:ds="http://schemas.openxmlformats.org/officeDocument/2006/customXml" ds:itemID="{4CE66293-A9C0-45DD-9D7C-B4B0A7FBF1AA}"/>
</file>

<file path=customXml/itemProps3.xml><?xml version="1.0" encoding="utf-8"?>
<ds:datastoreItem xmlns:ds="http://schemas.openxmlformats.org/officeDocument/2006/customXml" ds:itemID="{E8B6363F-5A39-47A6-B137-61EEDE73DD7F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868</Words>
  <Application>Microsoft Office PowerPoint</Application>
  <PresentationFormat>Affichage à l'écran (16:9)</PresentationFormat>
  <Paragraphs>150</Paragraphs>
  <Slides>14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9" baseType="lpstr">
      <vt:lpstr>Roboto</vt:lpstr>
      <vt:lpstr>Arial</vt:lpstr>
      <vt:lpstr>Calibri</vt:lpstr>
      <vt:lpstr>Roboto Black</vt:lpstr>
      <vt:lpstr>Thème Office</vt:lpstr>
      <vt:lpstr>Présentation PowerPoint</vt:lpstr>
      <vt:lpstr>En 2024…</vt:lpstr>
      <vt:lpstr>Développement du réseau</vt:lpstr>
      <vt:lpstr>Sensibilisation &amp; accompagnement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Communication</vt:lpstr>
      <vt:lpstr>Développement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Yvan JEANNERET</dc:creator>
  <cp:lastModifiedBy>Yvan JEANNERET</cp:lastModifiedBy>
  <cp:revision>1</cp:revision>
  <dcterms:modified xsi:type="dcterms:W3CDTF">2025-04-24T06:54:15Z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0x010100CD2863EDBEE8A04DA71ED6E46BC035E2</vt:lpwstr>
  </property>
</Properties>
</file>